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39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2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E2863-2133-4C4F-9C29-960B023FA1D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00B80-64DB-49FE-854B-43FD547BB5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DC4C46-E5A7-4125-AE07-7B326DEE9DE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mall-footer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6579810"/>
            <a:ext cx="9144000" cy="2781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77706"/>
            <a:ext cx="8229600" cy="855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55837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911B-B9A5-4A13-A362-C1BB36529B02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404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EBB3-4C4C-4182-AFCF-C298F6CEF9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DSIRE-SOLAR_header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11749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ireusa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 txBox="1">
            <a:spLocks noChangeArrowheads="1"/>
          </p:cNvSpPr>
          <p:nvPr/>
        </p:nvSpPr>
        <p:spPr bwMode="auto">
          <a:xfrm>
            <a:off x="533400" y="1111625"/>
            <a:ext cx="8077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400" b="1" i="1" dirty="0">
                <a:latin typeface="Tahoma" pitchFamily="34" charset="0"/>
              </a:rPr>
              <a:t>RPS Policies with Solar/DG Provisions</a:t>
            </a:r>
          </a:p>
        </p:txBody>
      </p:sp>
      <p:sp>
        <p:nvSpPr>
          <p:cNvPr id="14338" name="Text Box 279"/>
          <p:cNvSpPr txBox="1">
            <a:spLocks noChangeArrowheads="1"/>
          </p:cNvSpPr>
          <p:nvPr/>
        </p:nvSpPr>
        <p:spPr bwMode="auto">
          <a:xfrm>
            <a:off x="457200" y="5765800"/>
            <a:ext cx="447558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 smtClean="0">
                <a:latin typeface="Tahoma" pitchFamily="34" charset="0"/>
              </a:rPr>
              <a:t>Renewable </a:t>
            </a:r>
            <a:r>
              <a:rPr lang="en-US" sz="1000" dirty="0">
                <a:latin typeface="Tahoma" pitchFamily="34" charset="0"/>
              </a:rPr>
              <a:t>portfolio standard with solar / distributed generation (DG) provision</a:t>
            </a:r>
          </a:p>
        </p:txBody>
      </p:sp>
      <p:sp>
        <p:nvSpPr>
          <p:cNvPr id="14339" name="Text Box 279"/>
          <p:cNvSpPr txBox="1">
            <a:spLocks noChangeArrowheads="1"/>
          </p:cNvSpPr>
          <p:nvPr/>
        </p:nvSpPr>
        <p:spPr bwMode="auto">
          <a:xfrm>
            <a:off x="457200" y="6057900"/>
            <a:ext cx="283250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 smtClean="0">
                <a:latin typeface="Tahoma" pitchFamily="34" charset="0"/>
              </a:rPr>
              <a:t>Renewable </a:t>
            </a:r>
            <a:r>
              <a:rPr lang="en-US" sz="1000" dirty="0">
                <a:latin typeface="Tahoma" pitchFamily="34" charset="0"/>
              </a:rPr>
              <a:t>portfolio goal with solar / </a:t>
            </a:r>
            <a:r>
              <a:rPr lang="en-US" sz="1000" dirty="0" smtClean="0">
                <a:latin typeface="Tahoma" pitchFamily="34" charset="0"/>
              </a:rPr>
              <a:t>DG </a:t>
            </a:r>
            <a:r>
              <a:rPr lang="en-US" sz="1000" dirty="0" smtClean="0">
                <a:latin typeface="Tahoma" pitchFamily="34" charset="0"/>
              </a:rPr>
              <a:t>provision</a:t>
            </a:r>
            <a:endParaRPr lang="en-US" sz="1000" dirty="0">
              <a:latin typeface="Tahoma" pitchFamily="34" charset="0"/>
            </a:endParaRPr>
          </a:p>
        </p:txBody>
      </p:sp>
      <p:sp>
        <p:nvSpPr>
          <p:cNvPr id="14340" name="Freeform 206"/>
          <p:cNvSpPr>
            <a:spLocks/>
          </p:cNvSpPr>
          <p:nvPr/>
        </p:nvSpPr>
        <p:spPr bwMode="auto">
          <a:xfrm>
            <a:off x="152400" y="4610100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6" name="Freeform 207"/>
          <p:cNvSpPr>
            <a:spLocks/>
          </p:cNvSpPr>
          <p:nvPr/>
        </p:nvSpPr>
        <p:spPr bwMode="auto">
          <a:xfrm>
            <a:off x="5870575" y="2806700"/>
            <a:ext cx="788988" cy="482600"/>
          </a:xfrm>
          <a:custGeom>
            <a:avLst/>
            <a:gdLst>
              <a:gd name="T0" fmla="*/ 327 w 500"/>
              <a:gd name="T1" fmla="*/ 282 h 327"/>
              <a:gd name="T2" fmla="*/ 351 w 500"/>
              <a:gd name="T3" fmla="*/ 276 h 327"/>
              <a:gd name="T4" fmla="*/ 360 w 500"/>
              <a:gd name="T5" fmla="*/ 275 h 327"/>
              <a:gd name="T6" fmla="*/ 389 w 500"/>
              <a:gd name="T7" fmla="*/ 268 h 327"/>
              <a:gd name="T8" fmla="*/ 414 w 500"/>
              <a:gd name="T9" fmla="*/ 261 h 327"/>
              <a:gd name="T10" fmla="*/ 426 w 500"/>
              <a:gd name="T11" fmla="*/ 246 h 327"/>
              <a:gd name="T12" fmla="*/ 441 w 500"/>
              <a:gd name="T13" fmla="*/ 246 h 327"/>
              <a:gd name="T14" fmla="*/ 456 w 500"/>
              <a:gd name="T15" fmla="*/ 236 h 327"/>
              <a:gd name="T16" fmla="*/ 462 w 500"/>
              <a:gd name="T17" fmla="*/ 232 h 327"/>
              <a:gd name="T18" fmla="*/ 464 w 500"/>
              <a:gd name="T19" fmla="*/ 220 h 327"/>
              <a:gd name="T20" fmla="*/ 470 w 500"/>
              <a:gd name="T21" fmla="*/ 211 h 327"/>
              <a:gd name="T22" fmla="*/ 487 w 500"/>
              <a:gd name="T23" fmla="*/ 193 h 327"/>
              <a:gd name="T24" fmla="*/ 466 w 500"/>
              <a:gd name="T25" fmla="*/ 177 h 327"/>
              <a:gd name="T26" fmla="*/ 439 w 500"/>
              <a:gd name="T27" fmla="*/ 155 h 327"/>
              <a:gd name="T28" fmla="*/ 438 w 500"/>
              <a:gd name="T29" fmla="*/ 153 h 327"/>
              <a:gd name="T30" fmla="*/ 435 w 500"/>
              <a:gd name="T31" fmla="*/ 109 h 327"/>
              <a:gd name="T32" fmla="*/ 445 w 500"/>
              <a:gd name="T33" fmla="*/ 92 h 327"/>
              <a:gd name="T34" fmla="*/ 449 w 500"/>
              <a:gd name="T35" fmla="*/ 83 h 327"/>
              <a:gd name="T36" fmla="*/ 460 w 500"/>
              <a:gd name="T37" fmla="*/ 60 h 327"/>
              <a:gd name="T38" fmla="*/ 453 w 500"/>
              <a:gd name="T39" fmla="*/ 53 h 327"/>
              <a:gd name="T40" fmla="*/ 424 w 500"/>
              <a:gd name="T41" fmla="*/ 37 h 327"/>
              <a:gd name="T42" fmla="*/ 413 w 500"/>
              <a:gd name="T43" fmla="*/ 12 h 327"/>
              <a:gd name="T44" fmla="*/ 396 w 500"/>
              <a:gd name="T45" fmla="*/ 0 h 327"/>
              <a:gd name="T46" fmla="*/ 362 w 500"/>
              <a:gd name="T47" fmla="*/ 8 h 327"/>
              <a:gd name="T48" fmla="*/ 337 w 500"/>
              <a:gd name="T49" fmla="*/ 13 h 327"/>
              <a:gd name="T50" fmla="*/ 317 w 500"/>
              <a:gd name="T51" fmla="*/ 18 h 327"/>
              <a:gd name="T52" fmla="*/ 277 w 500"/>
              <a:gd name="T53" fmla="*/ 26 h 327"/>
              <a:gd name="T54" fmla="*/ 262 w 500"/>
              <a:gd name="T55" fmla="*/ 29 h 327"/>
              <a:gd name="T56" fmla="*/ 223 w 500"/>
              <a:gd name="T57" fmla="*/ 38 h 327"/>
              <a:gd name="T58" fmla="*/ 201 w 500"/>
              <a:gd name="T59" fmla="*/ 47 h 327"/>
              <a:gd name="T60" fmla="*/ 173 w 500"/>
              <a:gd name="T61" fmla="*/ 52 h 327"/>
              <a:gd name="T62" fmla="*/ 126 w 500"/>
              <a:gd name="T63" fmla="*/ 60 h 327"/>
              <a:gd name="T64" fmla="*/ 115 w 500"/>
              <a:gd name="T65" fmla="*/ 63 h 327"/>
              <a:gd name="T66" fmla="*/ 83 w 500"/>
              <a:gd name="T67" fmla="*/ 70 h 327"/>
              <a:gd name="T68" fmla="*/ 59 w 500"/>
              <a:gd name="T69" fmla="*/ 74 h 327"/>
              <a:gd name="T70" fmla="*/ 5 w 500"/>
              <a:gd name="T71" fmla="*/ 84 h 327"/>
              <a:gd name="T72" fmla="*/ 2 w 500"/>
              <a:gd name="T73" fmla="*/ 101 h 327"/>
              <a:gd name="T74" fmla="*/ 9 w 500"/>
              <a:gd name="T75" fmla="*/ 142 h 327"/>
              <a:gd name="T76" fmla="*/ 13 w 500"/>
              <a:gd name="T77" fmla="*/ 164 h 327"/>
              <a:gd name="T78" fmla="*/ 18 w 500"/>
              <a:gd name="T79" fmla="*/ 196 h 327"/>
              <a:gd name="T80" fmla="*/ 20 w 500"/>
              <a:gd name="T81" fmla="*/ 212 h 327"/>
              <a:gd name="T82" fmla="*/ 23 w 500"/>
              <a:gd name="T83" fmla="*/ 229 h 327"/>
              <a:gd name="T84" fmla="*/ 26 w 500"/>
              <a:gd name="T85" fmla="*/ 245 h 327"/>
              <a:gd name="T86" fmla="*/ 29 w 500"/>
              <a:gd name="T87" fmla="*/ 261 h 327"/>
              <a:gd name="T88" fmla="*/ 33 w 500"/>
              <a:gd name="T89" fmla="*/ 282 h 327"/>
              <a:gd name="T90" fmla="*/ 36 w 500"/>
              <a:gd name="T91" fmla="*/ 305 h 327"/>
              <a:gd name="T92" fmla="*/ 37 w 500"/>
              <a:gd name="T93" fmla="*/ 315 h 327"/>
              <a:gd name="T94" fmla="*/ 42 w 500"/>
              <a:gd name="T95" fmla="*/ 342 h 327"/>
              <a:gd name="T96" fmla="*/ 54 w 500"/>
              <a:gd name="T97" fmla="*/ 340 h 327"/>
              <a:gd name="T98" fmla="*/ 90 w 500"/>
              <a:gd name="T99" fmla="*/ 332 h 327"/>
              <a:gd name="T100" fmla="*/ 113 w 500"/>
              <a:gd name="T101" fmla="*/ 328 h 327"/>
              <a:gd name="T102" fmla="*/ 126 w 500"/>
              <a:gd name="T103" fmla="*/ 326 h 327"/>
              <a:gd name="T104" fmla="*/ 155 w 500"/>
              <a:gd name="T105" fmla="*/ 321 h 327"/>
              <a:gd name="T106" fmla="*/ 172 w 500"/>
              <a:gd name="T107" fmla="*/ 317 h 327"/>
              <a:gd name="T108" fmla="*/ 199 w 500"/>
              <a:gd name="T109" fmla="*/ 312 h 327"/>
              <a:gd name="T110" fmla="*/ 212 w 500"/>
              <a:gd name="T111" fmla="*/ 310 h 327"/>
              <a:gd name="T112" fmla="*/ 223 w 500"/>
              <a:gd name="T113" fmla="*/ 307 h 327"/>
              <a:gd name="T114" fmla="*/ 278 w 500"/>
              <a:gd name="T115" fmla="*/ 293 h 327"/>
              <a:gd name="T116" fmla="*/ 284 w 500"/>
              <a:gd name="T117" fmla="*/ 291 h 327"/>
              <a:gd name="T118" fmla="*/ 314 w 500"/>
              <a:gd name="T119" fmla="*/ 285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42" name="Freeform 208"/>
          <p:cNvSpPr>
            <a:spLocks/>
          </p:cNvSpPr>
          <p:nvPr/>
        </p:nvSpPr>
        <p:spPr bwMode="auto">
          <a:xfrm>
            <a:off x="6740525" y="2700338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209"/>
          <p:cNvSpPr>
            <a:spLocks/>
          </p:cNvSpPr>
          <p:nvPr/>
        </p:nvSpPr>
        <p:spPr bwMode="auto">
          <a:xfrm>
            <a:off x="6403975" y="3324225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9" name="Freeform 210"/>
          <p:cNvSpPr>
            <a:spLocks/>
          </p:cNvSpPr>
          <p:nvPr/>
        </p:nvSpPr>
        <p:spPr bwMode="auto">
          <a:xfrm>
            <a:off x="6546850" y="3148013"/>
            <a:ext cx="144463" cy="222250"/>
          </a:xfrm>
          <a:custGeom>
            <a:avLst/>
            <a:gdLst>
              <a:gd name="T0" fmla="*/ 30 w 91"/>
              <a:gd name="T1" fmla="*/ 54 h 151"/>
              <a:gd name="T2" fmla="*/ 22 w 91"/>
              <a:gd name="T3" fmla="*/ 37 h 151"/>
              <a:gd name="T4" fmla="*/ 20 w 91"/>
              <a:gd name="T5" fmla="*/ 27 h 151"/>
              <a:gd name="T6" fmla="*/ 22 w 91"/>
              <a:gd name="T7" fmla="*/ 26 h 151"/>
              <a:gd name="T8" fmla="*/ 20 w 91"/>
              <a:gd name="T9" fmla="*/ 23 h 151"/>
              <a:gd name="T10" fmla="*/ 23 w 91"/>
              <a:gd name="T11" fmla="*/ 13 h 151"/>
              <a:gd name="T12" fmla="*/ 26 w 91"/>
              <a:gd name="T13" fmla="*/ 4 h 151"/>
              <a:gd name="T14" fmla="*/ 27 w 91"/>
              <a:gd name="T15" fmla="*/ 1 h 151"/>
              <a:gd name="T16" fmla="*/ 19 w 91"/>
              <a:gd name="T17" fmla="*/ 0 h 151"/>
              <a:gd name="T18" fmla="*/ 13 w 91"/>
              <a:gd name="T19" fmla="*/ 1 h 151"/>
              <a:gd name="T20" fmla="*/ 12 w 91"/>
              <a:gd name="T21" fmla="*/ 1 h 151"/>
              <a:gd name="T22" fmla="*/ 1 w 91"/>
              <a:gd name="T23" fmla="*/ 13 h 151"/>
              <a:gd name="T24" fmla="*/ 0 w 91"/>
              <a:gd name="T25" fmla="*/ 16 h 151"/>
              <a:gd name="T26" fmla="*/ 0 w 91"/>
              <a:gd name="T27" fmla="*/ 16 h 151"/>
              <a:gd name="T28" fmla="*/ 0 w 91"/>
              <a:gd name="T29" fmla="*/ 23 h 151"/>
              <a:gd name="T30" fmla="*/ 1 w 91"/>
              <a:gd name="T31" fmla="*/ 25 h 151"/>
              <a:gd name="T32" fmla="*/ 9 w 91"/>
              <a:gd name="T33" fmla="*/ 58 h 151"/>
              <a:gd name="T34" fmla="*/ 9 w 91"/>
              <a:gd name="T35" fmla="*/ 60 h 151"/>
              <a:gd name="T36" fmla="*/ 12 w 91"/>
              <a:gd name="T37" fmla="*/ 66 h 151"/>
              <a:gd name="T38" fmla="*/ 12 w 91"/>
              <a:gd name="T39" fmla="*/ 67 h 151"/>
              <a:gd name="T40" fmla="*/ 12 w 91"/>
              <a:gd name="T41" fmla="*/ 70 h 151"/>
              <a:gd name="T42" fmla="*/ 13 w 91"/>
              <a:gd name="T43" fmla="*/ 70 h 151"/>
              <a:gd name="T44" fmla="*/ 13 w 91"/>
              <a:gd name="T45" fmla="*/ 72 h 151"/>
              <a:gd name="T46" fmla="*/ 16 w 91"/>
              <a:gd name="T47" fmla="*/ 79 h 151"/>
              <a:gd name="T48" fmla="*/ 16 w 91"/>
              <a:gd name="T49" fmla="*/ 80 h 151"/>
              <a:gd name="T50" fmla="*/ 16 w 91"/>
              <a:gd name="T51" fmla="*/ 81 h 151"/>
              <a:gd name="T52" fmla="*/ 20 w 91"/>
              <a:gd name="T53" fmla="*/ 97 h 151"/>
              <a:gd name="T54" fmla="*/ 26 w 91"/>
              <a:gd name="T55" fmla="*/ 116 h 151"/>
              <a:gd name="T56" fmla="*/ 26 w 91"/>
              <a:gd name="T57" fmla="*/ 116 h 151"/>
              <a:gd name="T58" fmla="*/ 27 w 91"/>
              <a:gd name="T59" fmla="*/ 126 h 151"/>
              <a:gd name="T60" fmla="*/ 31 w 91"/>
              <a:gd name="T61" fmla="*/ 137 h 151"/>
              <a:gd name="T62" fmla="*/ 31 w 91"/>
              <a:gd name="T63" fmla="*/ 139 h 151"/>
              <a:gd name="T64" fmla="*/ 31 w 91"/>
              <a:gd name="T65" fmla="*/ 139 h 151"/>
              <a:gd name="T66" fmla="*/ 33 w 91"/>
              <a:gd name="T67" fmla="*/ 144 h 151"/>
              <a:gd name="T68" fmla="*/ 33 w 91"/>
              <a:gd name="T69" fmla="*/ 146 h 151"/>
              <a:gd name="T70" fmla="*/ 37 w 91"/>
              <a:gd name="T71" fmla="*/ 158 h 151"/>
              <a:gd name="T72" fmla="*/ 52 w 91"/>
              <a:gd name="T73" fmla="*/ 155 h 151"/>
              <a:gd name="T74" fmla="*/ 66 w 91"/>
              <a:gd name="T75" fmla="*/ 152 h 151"/>
              <a:gd name="T76" fmla="*/ 76 w 91"/>
              <a:gd name="T77" fmla="*/ 149 h 151"/>
              <a:gd name="T78" fmla="*/ 83 w 91"/>
              <a:gd name="T79" fmla="*/ 148 h 151"/>
              <a:gd name="T80" fmla="*/ 90 w 91"/>
              <a:gd name="T81" fmla="*/ 146 h 151"/>
              <a:gd name="T82" fmla="*/ 77 w 91"/>
              <a:gd name="T83" fmla="*/ 106 h 151"/>
              <a:gd name="T84" fmla="*/ 76 w 91"/>
              <a:gd name="T85" fmla="*/ 109 h 151"/>
              <a:gd name="T86" fmla="*/ 56 w 91"/>
              <a:gd name="T87" fmla="*/ 95 h 151"/>
              <a:gd name="T88" fmla="*/ 49 w 91"/>
              <a:gd name="T89" fmla="*/ 85 h 151"/>
              <a:gd name="T90" fmla="*/ 41 w 91"/>
              <a:gd name="T91" fmla="*/ 65 h 151"/>
              <a:gd name="T92" fmla="*/ 30 w 91"/>
              <a:gd name="T93" fmla="*/ 54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40" name="Freeform 211"/>
          <p:cNvSpPr>
            <a:spLocks/>
          </p:cNvSpPr>
          <p:nvPr/>
        </p:nvSpPr>
        <p:spPr bwMode="auto">
          <a:xfrm>
            <a:off x="6732588" y="2541588"/>
            <a:ext cx="458787" cy="233362"/>
          </a:xfrm>
          <a:custGeom>
            <a:avLst/>
            <a:gdLst>
              <a:gd name="T0" fmla="*/ 222 w 290"/>
              <a:gd name="T1" fmla="*/ 134 h 157"/>
              <a:gd name="T2" fmla="*/ 216 w 290"/>
              <a:gd name="T3" fmla="*/ 144 h 157"/>
              <a:gd name="T4" fmla="*/ 209 w 290"/>
              <a:gd name="T5" fmla="*/ 156 h 157"/>
              <a:gd name="T6" fmla="*/ 197 w 290"/>
              <a:gd name="T7" fmla="*/ 162 h 157"/>
              <a:gd name="T8" fmla="*/ 193 w 290"/>
              <a:gd name="T9" fmla="*/ 145 h 157"/>
              <a:gd name="T10" fmla="*/ 180 w 290"/>
              <a:gd name="T11" fmla="*/ 138 h 157"/>
              <a:gd name="T12" fmla="*/ 173 w 290"/>
              <a:gd name="T13" fmla="*/ 134 h 157"/>
              <a:gd name="T14" fmla="*/ 166 w 290"/>
              <a:gd name="T15" fmla="*/ 122 h 157"/>
              <a:gd name="T16" fmla="*/ 162 w 290"/>
              <a:gd name="T17" fmla="*/ 109 h 157"/>
              <a:gd name="T18" fmla="*/ 154 w 290"/>
              <a:gd name="T19" fmla="*/ 112 h 157"/>
              <a:gd name="T20" fmla="*/ 137 w 290"/>
              <a:gd name="T21" fmla="*/ 118 h 157"/>
              <a:gd name="T22" fmla="*/ 134 w 290"/>
              <a:gd name="T23" fmla="*/ 116 h 157"/>
              <a:gd name="T24" fmla="*/ 111 w 290"/>
              <a:gd name="T25" fmla="*/ 123 h 157"/>
              <a:gd name="T26" fmla="*/ 108 w 290"/>
              <a:gd name="T27" fmla="*/ 123 h 157"/>
              <a:gd name="T28" fmla="*/ 94 w 290"/>
              <a:gd name="T29" fmla="*/ 126 h 157"/>
              <a:gd name="T30" fmla="*/ 79 w 290"/>
              <a:gd name="T31" fmla="*/ 130 h 157"/>
              <a:gd name="T32" fmla="*/ 55 w 290"/>
              <a:gd name="T33" fmla="*/ 138 h 157"/>
              <a:gd name="T34" fmla="*/ 37 w 290"/>
              <a:gd name="T35" fmla="*/ 144 h 157"/>
              <a:gd name="T36" fmla="*/ 5 w 290"/>
              <a:gd name="T37" fmla="*/ 151 h 157"/>
              <a:gd name="T38" fmla="*/ 1 w 290"/>
              <a:gd name="T39" fmla="*/ 151 h 157"/>
              <a:gd name="T40" fmla="*/ 0 w 290"/>
              <a:gd name="T41" fmla="*/ 144 h 157"/>
              <a:gd name="T42" fmla="*/ 1 w 290"/>
              <a:gd name="T43" fmla="*/ 79 h 157"/>
              <a:gd name="T44" fmla="*/ 1 w 290"/>
              <a:gd name="T45" fmla="*/ 65 h 157"/>
              <a:gd name="T46" fmla="*/ 19 w 290"/>
              <a:gd name="T47" fmla="*/ 62 h 157"/>
              <a:gd name="T48" fmla="*/ 20 w 290"/>
              <a:gd name="T49" fmla="*/ 61 h 157"/>
              <a:gd name="T50" fmla="*/ 27 w 290"/>
              <a:gd name="T51" fmla="*/ 61 h 157"/>
              <a:gd name="T52" fmla="*/ 61 w 290"/>
              <a:gd name="T53" fmla="*/ 54 h 157"/>
              <a:gd name="T54" fmla="*/ 70 w 290"/>
              <a:gd name="T55" fmla="*/ 51 h 157"/>
              <a:gd name="T56" fmla="*/ 77 w 290"/>
              <a:gd name="T57" fmla="*/ 48 h 157"/>
              <a:gd name="T58" fmla="*/ 102 w 290"/>
              <a:gd name="T59" fmla="*/ 44 h 157"/>
              <a:gd name="T60" fmla="*/ 106 w 290"/>
              <a:gd name="T61" fmla="*/ 43 h 157"/>
              <a:gd name="T62" fmla="*/ 151 w 290"/>
              <a:gd name="T63" fmla="*/ 23 h 157"/>
              <a:gd name="T64" fmla="*/ 153 w 290"/>
              <a:gd name="T65" fmla="*/ 22 h 157"/>
              <a:gd name="T66" fmla="*/ 165 w 290"/>
              <a:gd name="T67" fmla="*/ 5 h 157"/>
              <a:gd name="T68" fmla="*/ 193 w 290"/>
              <a:gd name="T69" fmla="*/ 18 h 157"/>
              <a:gd name="T70" fmla="*/ 204 w 290"/>
              <a:gd name="T71" fmla="*/ 23 h 157"/>
              <a:gd name="T72" fmla="*/ 186 w 290"/>
              <a:gd name="T73" fmla="*/ 54 h 157"/>
              <a:gd name="T74" fmla="*/ 183 w 290"/>
              <a:gd name="T75" fmla="*/ 58 h 157"/>
              <a:gd name="T76" fmla="*/ 190 w 290"/>
              <a:gd name="T77" fmla="*/ 65 h 157"/>
              <a:gd name="T78" fmla="*/ 203 w 290"/>
              <a:gd name="T79" fmla="*/ 68 h 157"/>
              <a:gd name="T80" fmla="*/ 216 w 290"/>
              <a:gd name="T81" fmla="*/ 97 h 157"/>
              <a:gd name="T82" fmla="*/ 226 w 290"/>
              <a:gd name="T83" fmla="*/ 99 h 157"/>
              <a:gd name="T84" fmla="*/ 239 w 290"/>
              <a:gd name="T85" fmla="*/ 116 h 157"/>
              <a:gd name="T86" fmla="*/ 273 w 290"/>
              <a:gd name="T87" fmla="*/ 105 h 157"/>
              <a:gd name="T88" fmla="*/ 268 w 290"/>
              <a:gd name="T89" fmla="*/ 95 h 157"/>
              <a:gd name="T90" fmla="*/ 269 w 290"/>
              <a:gd name="T91" fmla="*/ 79 h 157"/>
              <a:gd name="T92" fmla="*/ 283 w 290"/>
              <a:gd name="T93" fmla="*/ 129 h 157"/>
              <a:gd name="T94" fmla="*/ 279 w 290"/>
              <a:gd name="T95" fmla="*/ 116 h 157"/>
              <a:gd name="T96" fmla="*/ 244 w 290"/>
              <a:gd name="T97" fmla="*/ 144 h 157"/>
              <a:gd name="T98" fmla="*/ 232 w 290"/>
              <a:gd name="T99" fmla="*/ 151 h 157"/>
              <a:gd name="T100" fmla="*/ 214 w 290"/>
              <a:gd name="T101" fmla="*/ 163 h 157"/>
              <a:gd name="T102" fmla="*/ 230 w 290"/>
              <a:gd name="T103" fmla="*/ 135 h 157"/>
              <a:gd name="T104" fmla="*/ 226 w 290"/>
              <a:gd name="T105" fmla="*/ 129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46" name="Freeform 212"/>
          <p:cNvSpPr>
            <a:spLocks/>
          </p:cNvSpPr>
          <p:nvPr/>
        </p:nvSpPr>
        <p:spPr bwMode="auto">
          <a:xfrm>
            <a:off x="7092950" y="2751138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2" name="Freeform 213"/>
          <p:cNvSpPr>
            <a:spLocks/>
          </p:cNvSpPr>
          <p:nvPr/>
        </p:nvSpPr>
        <p:spPr bwMode="auto">
          <a:xfrm>
            <a:off x="6073775" y="3175000"/>
            <a:ext cx="617538" cy="288925"/>
          </a:xfrm>
          <a:custGeom>
            <a:avLst/>
            <a:gdLst>
              <a:gd name="T0" fmla="*/ 97 w 391"/>
              <a:gd name="T1" fmla="*/ 41 h 196"/>
              <a:gd name="T2" fmla="*/ 155 w 391"/>
              <a:gd name="T3" fmla="*/ 30 h 196"/>
              <a:gd name="T4" fmla="*/ 161 w 391"/>
              <a:gd name="T5" fmla="*/ 29 h 196"/>
              <a:gd name="T6" fmla="*/ 191 w 391"/>
              <a:gd name="T7" fmla="*/ 23 h 196"/>
              <a:gd name="T8" fmla="*/ 204 w 391"/>
              <a:gd name="T9" fmla="*/ 20 h 196"/>
              <a:gd name="T10" fmla="*/ 227 w 391"/>
              <a:gd name="T11" fmla="*/ 15 h 196"/>
              <a:gd name="T12" fmla="*/ 237 w 391"/>
              <a:gd name="T13" fmla="*/ 13 h 196"/>
              <a:gd name="T14" fmla="*/ 266 w 391"/>
              <a:gd name="T15" fmla="*/ 6 h 196"/>
              <a:gd name="T16" fmla="*/ 291 w 391"/>
              <a:gd name="T17" fmla="*/ 0 h 196"/>
              <a:gd name="T18" fmla="*/ 300 w 391"/>
              <a:gd name="T19" fmla="*/ 37 h 196"/>
              <a:gd name="T20" fmla="*/ 302 w 391"/>
              <a:gd name="T21" fmla="*/ 47 h 196"/>
              <a:gd name="T22" fmla="*/ 304 w 391"/>
              <a:gd name="T23" fmla="*/ 55 h 196"/>
              <a:gd name="T24" fmla="*/ 307 w 391"/>
              <a:gd name="T25" fmla="*/ 64 h 196"/>
              <a:gd name="T26" fmla="*/ 316 w 391"/>
              <a:gd name="T27" fmla="*/ 98 h 196"/>
              <a:gd name="T28" fmla="*/ 322 w 391"/>
              <a:gd name="T29" fmla="*/ 118 h 196"/>
              <a:gd name="T30" fmla="*/ 323 w 391"/>
              <a:gd name="T31" fmla="*/ 125 h 196"/>
              <a:gd name="T32" fmla="*/ 357 w 391"/>
              <a:gd name="T33" fmla="*/ 131 h 196"/>
              <a:gd name="T34" fmla="*/ 380 w 391"/>
              <a:gd name="T35" fmla="*/ 125 h 196"/>
              <a:gd name="T36" fmla="*/ 362 w 391"/>
              <a:gd name="T37" fmla="*/ 183 h 196"/>
              <a:gd name="T38" fmla="*/ 343 w 391"/>
              <a:gd name="T39" fmla="*/ 194 h 196"/>
              <a:gd name="T40" fmla="*/ 323 w 391"/>
              <a:gd name="T41" fmla="*/ 179 h 196"/>
              <a:gd name="T42" fmla="*/ 313 w 391"/>
              <a:gd name="T43" fmla="*/ 165 h 196"/>
              <a:gd name="T44" fmla="*/ 307 w 391"/>
              <a:gd name="T45" fmla="*/ 164 h 196"/>
              <a:gd name="T46" fmla="*/ 293 w 391"/>
              <a:gd name="T47" fmla="*/ 172 h 196"/>
              <a:gd name="T48" fmla="*/ 284 w 391"/>
              <a:gd name="T49" fmla="*/ 140 h 196"/>
              <a:gd name="T50" fmla="*/ 280 w 391"/>
              <a:gd name="T51" fmla="*/ 117 h 196"/>
              <a:gd name="T52" fmla="*/ 280 w 391"/>
              <a:gd name="T53" fmla="*/ 104 h 196"/>
              <a:gd name="T54" fmla="*/ 269 w 391"/>
              <a:gd name="T55" fmla="*/ 104 h 196"/>
              <a:gd name="T56" fmla="*/ 280 w 391"/>
              <a:gd name="T57" fmla="*/ 88 h 196"/>
              <a:gd name="T58" fmla="*/ 268 w 391"/>
              <a:gd name="T59" fmla="*/ 67 h 196"/>
              <a:gd name="T60" fmla="*/ 280 w 391"/>
              <a:gd name="T61" fmla="*/ 20 h 196"/>
              <a:gd name="T62" fmla="*/ 265 w 391"/>
              <a:gd name="T63" fmla="*/ 47 h 196"/>
              <a:gd name="T64" fmla="*/ 256 w 391"/>
              <a:gd name="T65" fmla="*/ 59 h 196"/>
              <a:gd name="T66" fmla="*/ 255 w 391"/>
              <a:gd name="T67" fmla="*/ 78 h 196"/>
              <a:gd name="T68" fmla="*/ 256 w 391"/>
              <a:gd name="T69" fmla="*/ 125 h 196"/>
              <a:gd name="T70" fmla="*/ 274 w 391"/>
              <a:gd name="T71" fmla="*/ 169 h 196"/>
              <a:gd name="T72" fmla="*/ 287 w 391"/>
              <a:gd name="T73" fmla="*/ 187 h 196"/>
              <a:gd name="T74" fmla="*/ 276 w 391"/>
              <a:gd name="T75" fmla="*/ 193 h 196"/>
              <a:gd name="T76" fmla="*/ 240 w 391"/>
              <a:gd name="T77" fmla="*/ 176 h 196"/>
              <a:gd name="T78" fmla="*/ 225 w 391"/>
              <a:gd name="T79" fmla="*/ 168 h 196"/>
              <a:gd name="T80" fmla="*/ 206 w 391"/>
              <a:gd name="T81" fmla="*/ 176 h 196"/>
              <a:gd name="T82" fmla="*/ 208 w 391"/>
              <a:gd name="T83" fmla="*/ 139 h 196"/>
              <a:gd name="T84" fmla="*/ 215 w 391"/>
              <a:gd name="T85" fmla="*/ 129 h 196"/>
              <a:gd name="T86" fmla="*/ 218 w 391"/>
              <a:gd name="T87" fmla="*/ 118 h 196"/>
              <a:gd name="T88" fmla="*/ 206 w 391"/>
              <a:gd name="T89" fmla="*/ 106 h 196"/>
              <a:gd name="T90" fmla="*/ 201 w 391"/>
              <a:gd name="T91" fmla="*/ 109 h 196"/>
              <a:gd name="T92" fmla="*/ 184 w 391"/>
              <a:gd name="T93" fmla="*/ 102 h 196"/>
              <a:gd name="T94" fmla="*/ 170 w 391"/>
              <a:gd name="T95" fmla="*/ 86 h 196"/>
              <a:gd name="T96" fmla="*/ 150 w 391"/>
              <a:gd name="T97" fmla="*/ 78 h 196"/>
              <a:gd name="T98" fmla="*/ 141 w 391"/>
              <a:gd name="T99" fmla="*/ 70 h 196"/>
              <a:gd name="T100" fmla="*/ 118 w 391"/>
              <a:gd name="T101" fmla="*/ 55 h 196"/>
              <a:gd name="T102" fmla="*/ 97 w 391"/>
              <a:gd name="T103" fmla="*/ 56 h 196"/>
              <a:gd name="T104" fmla="*/ 91 w 391"/>
              <a:gd name="T105" fmla="*/ 60 h 196"/>
              <a:gd name="T106" fmla="*/ 72 w 391"/>
              <a:gd name="T107" fmla="*/ 71 h 196"/>
              <a:gd name="T108" fmla="*/ 43 w 391"/>
              <a:gd name="T109" fmla="*/ 85 h 196"/>
              <a:gd name="T110" fmla="*/ 24 w 391"/>
              <a:gd name="T111" fmla="*/ 100 h 196"/>
              <a:gd name="T112" fmla="*/ 9 w 391"/>
              <a:gd name="T113" fmla="*/ 120 h 196"/>
              <a:gd name="T114" fmla="*/ 0 w 391"/>
              <a:gd name="T115" fmla="*/ 64 h 196"/>
              <a:gd name="T116" fmla="*/ 6 w 391"/>
              <a:gd name="T117" fmla="*/ 63 h 196"/>
              <a:gd name="T118" fmla="*/ 45 w 391"/>
              <a:gd name="T119" fmla="*/ 56 h 196"/>
              <a:gd name="T120" fmla="*/ 54 w 391"/>
              <a:gd name="T121" fmla="*/ 55 h 196"/>
              <a:gd name="T122" fmla="*/ 88 w 391"/>
              <a:gd name="T123" fmla="*/ 44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48" name="Freeform 214"/>
          <p:cNvSpPr>
            <a:spLocks/>
          </p:cNvSpPr>
          <p:nvPr/>
        </p:nvSpPr>
        <p:spPr bwMode="auto">
          <a:xfrm>
            <a:off x="6888961" y="1776418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Freeform 215"/>
          <p:cNvSpPr>
            <a:spLocks/>
          </p:cNvSpPr>
          <p:nvPr/>
        </p:nvSpPr>
        <p:spPr bwMode="auto">
          <a:xfrm>
            <a:off x="6807200" y="2174875"/>
            <a:ext cx="223838" cy="439738"/>
          </a:xfrm>
          <a:custGeom>
            <a:avLst/>
            <a:gdLst>
              <a:gd name="T0" fmla="*/ 2 w 142"/>
              <a:gd name="T1" fmla="*/ 215 h 299"/>
              <a:gd name="T2" fmla="*/ 1 w 142"/>
              <a:gd name="T3" fmla="*/ 212 h 299"/>
              <a:gd name="T4" fmla="*/ 4 w 142"/>
              <a:gd name="T5" fmla="*/ 197 h 299"/>
              <a:gd name="T6" fmla="*/ 8 w 142"/>
              <a:gd name="T7" fmla="*/ 191 h 299"/>
              <a:gd name="T8" fmla="*/ 8 w 142"/>
              <a:gd name="T9" fmla="*/ 165 h 299"/>
              <a:gd name="T10" fmla="*/ 11 w 142"/>
              <a:gd name="T11" fmla="*/ 150 h 299"/>
              <a:gd name="T12" fmla="*/ 8 w 142"/>
              <a:gd name="T13" fmla="*/ 147 h 299"/>
              <a:gd name="T14" fmla="*/ 5 w 142"/>
              <a:gd name="T15" fmla="*/ 137 h 299"/>
              <a:gd name="T16" fmla="*/ 8 w 142"/>
              <a:gd name="T17" fmla="*/ 127 h 299"/>
              <a:gd name="T18" fmla="*/ 19 w 142"/>
              <a:gd name="T19" fmla="*/ 122 h 299"/>
              <a:gd name="T20" fmla="*/ 20 w 142"/>
              <a:gd name="T21" fmla="*/ 117 h 299"/>
              <a:gd name="T22" fmla="*/ 23 w 142"/>
              <a:gd name="T23" fmla="*/ 111 h 299"/>
              <a:gd name="T24" fmla="*/ 34 w 142"/>
              <a:gd name="T25" fmla="*/ 97 h 299"/>
              <a:gd name="T26" fmla="*/ 23 w 142"/>
              <a:gd name="T27" fmla="*/ 72 h 299"/>
              <a:gd name="T28" fmla="*/ 29 w 142"/>
              <a:gd name="T29" fmla="*/ 52 h 299"/>
              <a:gd name="T30" fmla="*/ 24 w 142"/>
              <a:gd name="T31" fmla="*/ 37 h 299"/>
              <a:gd name="T32" fmla="*/ 23 w 142"/>
              <a:gd name="T33" fmla="*/ 13 h 299"/>
              <a:gd name="T34" fmla="*/ 37 w 142"/>
              <a:gd name="T35" fmla="*/ 6 h 299"/>
              <a:gd name="T36" fmla="*/ 40 w 142"/>
              <a:gd name="T37" fmla="*/ 8 h 299"/>
              <a:gd name="T38" fmla="*/ 47 w 142"/>
              <a:gd name="T39" fmla="*/ 6 h 299"/>
              <a:gd name="T40" fmla="*/ 47 w 142"/>
              <a:gd name="T41" fmla="*/ 0 h 299"/>
              <a:gd name="T42" fmla="*/ 51 w 142"/>
              <a:gd name="T43" fmla="*/ 4 h 299"/>
              <a:gd name="T44" fmla="*/ 51 w 142"/>
              <a:gd name="T45" fmla="*/ 9 h 299"/>
              <a:gd name="T46" fmla="*/ 67 w 142"/>
              <a:gd name="T47" fmla="*/ 59 h 299"/>
              <a:gd name="T48" fmla="*/ 78 w 142"/>
              <a:gd name="T49" fmla="*/ 108 h 299"/>
              <a:gd name="T50" fmla="*/ 80 w 142"/>
              <a:gd name="T51" fmla="*/ 112 h 299"/>
              <a:gd name="T52" fmla="*/ 88 w 142"/>
              <a:gd name="T53" fmla="*/ 143 h 299"/>
              <a:gd name="T54" fmla="*/ 95 w 142"/>
              <a:gd name="T55" fmla="*/ 163 h 299"/>
              <a:gd name="T56" fmla="*/ 95 w 142"/>
              <a:gd name="T57" fmla="*/ 168 h 299"/>
              <a:gd name="T58" fmla="*/ 103 w 142"/>
              <a:gd name="T59" fmla="*/ 191 h 299"/>
              <a:gd name="T60" fmla="*/ 109 w 142"/>
              <a:gd name="T61" fmla="*/ 213 h 299"/>
              <a:gd name="T62" fmla="*/ 121 w 142"/>
              <a:gd name="T63" fmla="*/ 222 h 299"/>
              <a:gd name="T64" fmla="*/ 125 w 142"/>
              <a:gd name="T65" fmla="*/ 234 h 299"/>
              <a:gd name="T66" fmla="*/ 132 w 142"/>
              <a:gd name="T67" fmla="*/ 237 h 299"/>
              <a:gd name="T68" fmla="*/ 137 w 142"/>
              <a:gd name="T69" fmla="*/ 238 h 299"/>
              <a:gd name="T70" fmla="*/ 134 w 142"/>
              <a:gd name="T71" fmla="*/ 255 h 299"/>
              <a:gd name="T72" fmla="*/ 134 w 142"/>
              <a:gd name="T73" fmla="*/ 261 h 299"/>
              <a:gd name="T74" fmla="*/ 117 w 142"/>
              <a:gd name="T75" fmla="*/ 267 h 299"/>
              <a:gd name="T76" fmla="*/ 116 w 142"/>
              <a:gd name="T77" fmla="*/ 275 h 299"/>
              <a:gd name="T78" fmla="*/ 105 w 142"/>
              <a:gd name="T79" fmla="*/ 287 h 299"/>
              <a:gd name="T80" fmla="*/ 105 w 142"/>
              <a:gd name="T81" fmla="*/ 288 h 299"/>
              <a:gd name="T82" fmla="*/ 103 w 142"/>
              <a:gd name="T83" fmla="*/ 288 h 299"/>
              <a:gd name="T84" fmla="*/ 102 w 142"/>
              <a:gd name="T85" fmla="*/ 293 h 299"/>
              <a:gd name="T86" fmla="*/ 59 w 142"/>
              <a:gd name="T87" fmla="*/ 304 h 299"/>
              <a:gd name="T88" fmla="*/ 58 w 142"/>
              <a:gd name="T89" fmla="*/ 304 h 299"/>
              <a:gd name="T90" fmla="*/ 55 w 142"/>
              <a:gd name="T91" fmla="*/ 305 h 299"/>
              <a:gd name="T92" fmla="*/ 47 w 142"/>
              <a:gd name="T93" fmla="*/ 307 h 299"/>
              <a:gd name="T94" fmla="*/ 30 w 142"/>
              <a:gd name="T95" fmla="*/ 309 h 299"/>
              <a:gd name="T96" fmla="*/ 24 w 142"/>
              <a:gd name="T97" fmla="*/ 312 h 299"/>
              <a:gd name="T98" fmla="*/ 23 w 142"/>
              <a:gd name="T99" fmla="*/ 312 h 299"/>
              <a:gd name="T100" fmla="*/ 16 w 142"/>
              <a:gd name="T101" fmla="*/ 314 h 299"/>
              <a:gd name="T102" fmla="*/ 5 w 142"/>
              <a:gd name="T103" fmla="*/ 291 h 299"/>
              <a:gd name="T104" fmla="*/ 8 w 142"/>
              <a:gd name="T105" fmla="*/ 284 h 299"/>
              <a:gd name="T106" fmla="*/ 5 w 142"/>
              <a:gd name="T107" fmla="*/ 262 h 299"/>
              <a:gd name="T108" fmla="*/ 5 w 142"/>
              <a:gd name="T109" fmla="*/ 255 h 299"/>
              <a:gd name="T110" fmla="*/ 5 w 142"/>
              <a:gd name="T111" fmla="*/ 255 h 299"/>
              <a:gd name="T112" fmla="*/ 1 w 142"/>
              <a:gd name="T113" fmla="*/ 227 h 299"/>
              <a:gd name="T114" fmla="*/ 0 w 142"/>
              <a:gd name="T115" fmla="*/ 218 h 299"/>
              <a:gd name="T116" fmla="*/ 2 w 142"/>
              <a:gd name="T117" fmla="*/ 215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45" name="Freeform 216"/>
          <p:cNvSpPr>
            <a:spLocks/>
          </p:cNvSpPr>
          <p:nvPr/>
        </p:nvSpPr>
        <p:spPr bwMode="auto">
          <a:xfrm>
            <a:off x="6573838" y="2890838"/>
            <a:ext cx="182562" cy="388937"/>
          </a:xfrm>
          <a:custGeom>
            <a:avLst/>
            <a:gdLst>
              <a:gd name="T0" fmla="*/ 104 w 115"/>
              <a:gd name="T1" fmla="*/ 197 h 265"/>
              <a:gd name="T2" fmla="*/ 111 w 115"/>
              <a:gd name="T3" fmla="*/ 125 h 265"/>
              <a:gd name="T4" fmla="*/ 104 w 115"/>
              <a:gd name="T5" fmla="*/ 85 h 265"/>
              <a:gd name="T6" fmla="*/ 88 w 115"/>
              <a:gd name="T7" fmla="*/ 90 h 265"/>
              <a:gd name="T8" fmla="*/ 83 w 115"/>
              <a:gd name="T9" fmla="*/ 90 h 265"/>
              <a:gd name="T10" fmla="*/ 82 w 115"/>
              <a:gd name="T11" fmla="*/ 85 h 265"/>
              <a:gd name="T12" fmla="*/ 84 w 115"/>
              <a:gd name="T13" fmla="*/ 76 h 265"/>
              <a:gd name="T14" fmla="*/ 83 w 115"/>
              <a:gd name="T15" fmla="*/ 71 h 265"/>
              <a:gd name="T16" fmla="*/ 87 w 115"/>
              <a:gd name="T17" fmla="*/ 69 h 265"/>
              <a:gd name="T18" fmla="*/ 94 w 115"/>
              <a:gd name="T19" fmla="*/ 66 h 265"/>
              <a:gd name="T20" fmla="*/ 94 w 115"/>
              <a:gd name="T21" fmla="*/ 59 h 265"/>
              <a:gd name="T22" fmla="*/ 95 w 115"/>
              <a:gd name="T23" fmla="*/ 50 h 265"/>
              <a:gd name="T24" fmla="*/ 98 w 115"/>
              <a:gd name="T25" fmla="*/ 36 h 265"/>
              <a:gd name="T26" fmla="*/ 98 w 115"/>
              <a:gd name="T27" fmla="*/ 32 h 265"/>
              <a:gd name="T28" fmla="*/ 98 w 115"/>
              <a:gd name="T29" fmla="*/ 23 h 265"/>
              <a:gd name="T30" fmla="*/ 97 w 115"/>
              <a:gd name="T31" fmla="*/ 22 h 265"/>
              <a:gd name="T32" fmla="*/ 69 w 115"/>
              <a:gd name="T33" fmla="*/ 15 h 265"/>
              <a:gd name="T34" fmla="*/ 68 w 115"/>
              <a:gd name="T35" fmla="*/ 13 h 265"/>
              <a:gd name="T36" fmla="*/ 58 w 115"/>
              <a:gd name="T37" fmla="*/ 11 h 265"/>
              <a:gd name="T38" fmla="*/ 47 w 115"/>
              <a:gd name="T39" fmla="*/ 6 h 265"/>
              <a:gd name="T40" fmla="*/ 26 w 115"/>
              <a:gd name="T41" fmla="*/ 0 h 265"/>
              <a:gd name="T42" fmla="*/ 15 w 115"/>
              <a:gd name="T43" fmla="*/ 13 h 265"/>
              <a:gd name="T44" fmla="*/ 8 w 115"/>
              <a:gd name="T45" fmla="*/ 33 h 265"/>
              <a:gd name="T46" fmla="*/ 11 w 115"/>
              <a:gd name="T47" fmla="*/ 32 h 265"/>
              <a:gd name="T48" fmla="*/ 1 w 115"/>
              <a:gd name="T49" fmla="*/ 51 h 265"/>
              <a:gd name="T50" fmla="*/ 9 w 115"/>
              <a:gd name="T51" fmla="*/ 61 h 265"/>
              <a:gd name="T52" fmla="*/ 4 w 115"/>
              <a:gd name="T53" fmla="*/ 93 h 265"/>
              <a:gd name="T54" fmla="*/ 5 w 115"/>
              <a:gd name="T55" fmla="*/ 93 h 265"/>
              <a:gd name="T56" fmla="*/ 11 w 115"/>
              <a:gd name="T57" fmla="*/ 94 h 265"/>
              <a:gd name="T58" fmla="*/ 31 w 115"/>
              <a:gd name="T59" fmla="*/ 117 h 265"/>
              <a:gd name="T60" fmla="*/ 41 w 115"/>
              <a:gd name="T61" fmla="*/ 124 h 265"/>
              <a:gd name="T62" fmla="*/ 47 w 115"/>
              <a:gd name="T63" fmla="*/ 142 h 265"/>
              <a:gd name="T64" fmla="*/ 36 w 115"/>
              <a:gd name="T65" fmla="*/ 153 h 265"/>
              <a:gd name="T66" fmla="*/ 30 w 115"/>
              <a:gd name="T67" fmla="*/ 158 h 265"/>
              <a:gd name="T68" fmla="*/ 26 w 115"/>
              <a:gd name="T69" fmla="*/ 164 h 265"/>
              <a:gd name="T70" fmla="*/ 27 w 115"/>
              <a:gd name="T71" fmla="*/ 172 h 265"/>
              <a:gd name="T72" fmla="*/ 22 w 115"/>
              <a:gd name="T73" fmla="*/ 175 h 265"/>
              <a:gd name="T74" fmla="*/ 19 w 115"/>
              <a:gd name="T75" fmla="*/ 178 h 265"/>
              <a:gd name="T76" fmla="*/ 6 w 115"/>
              <a:gd name="T77" fmla="*/ 186 h 265"/>
              <a:gd name="T78" fmla="*/ 2 w 115"/>
              <a:gd name="T79" fmla="*/ 199 h 265"/>
              <a:gd name="T80" fmla="*/ 1 w 115"/>
              <a:gd name="T81" fmla="*/ 211 h 265"/>
              <a:gd name="T82" fmla="*/ 18 w 115"/>
              <a:gd name="T83" fmla="*/ 236 h 265"/>
              <a:gd name="T84" fmla="*/ 31 w 115"/>
              <a:gd name="T85" fmla="*/ 242 h 265"/>
              <a:gd name="T86" fmla="*/ 45 w 115"/>
              <a:gd name="T87" fmla="*/ 249 h 265"/>
              <a:gd name="T88" fmla="*/ 65 w 115"/>
              <a:gd name="T89" fmla="*/ 276 h 265"/>
              <a:gd name="T90" fmla="*/ 77 w 115"/>
              <a:gd name="T91" fmla="*/ 264 h 265"/>
              <a:gd name="T92" fmla="*/ 90 w 115"/>
              <a:gd name="T93" fmla="*/ 225 h 265"/>
              <a:gd name="T94" fmla="*/ 101 w 115"/>
              <a:gd name="T95" fmla="*/ 199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46" name="Freeform 217"/>
          <p:cNvSpPr>
            <a:spLocks/>
          </p:cNvSpPr>
          <p:nvPr/>
        </p:nvSpPr>
        <p:spPr bwMode="auto">
          <a:xfrm>
            <a:off x="5957888" y="2284413"/>
            <a:ext cx="1014412" cy="727075"/>
          </a:xfrm>
          <a:custGeom>
            <a:avLst/>
            <a:gdLst>
              <a:gd name="T0" fmla="*/ 449 w 643"/>
              <a:gd name="T1" fmla="*/ 441 h 494"/>
              <a:gd name="T2" fmla="*/ 438 w 643"/>
              <a:gd name="T3" fmla="*/ 436 h 494"/>
              <a:gd name="T4" fmla="*/ 406 w 643"/>
              <a:gd name="T5" fmla="*/ 425 h 494"/>
              <a:gd name="T6" fmla="*/ 393 w 643"/>
              <a:gd name="T7" fmla="*/ 418 h 494"/>
              <a:gd name="T8" fmla="*/ 373 w 643"/>
              <a:gd name="T9" fmla="*/ 391 h 494"/>
              <a:gd name="T10" fmla="*/ 342 w 643"/>
              <a:gd name="T11" fmla="*/ 369 h 494"/>
              <a:gd name="T12" fmla="*/ 292 w 643"/>
              <a:gd name="T13" fmla="*/ 380 h 494"/>
              <a:gd name="T14" fmla="*/ 273 w 643"/>
              <a:gd name="T15" fmla="*/ 384 h 494"/>
              <a:gd name="T16" fmla="*/ 227 w 643"/>
              <a:gd name="T17" fmla="*/ 395 h 494"/>
              <a:gd name="T18" fmla="*/ 179 w 643"/>
              <a:gd name="T19" fmla="*/ 405 h 494"/>
              <a:gd name="T20" fmla="*/ 159 w 643"/>
              <a:gd name="T21" fmla="*/ 409 h 494"/>
              <a:gd name="T22" fmla="*/ 119 w 643"/>
              <a:gd name="T23" fmla="*/ 417 h 494"/>
              <a:gd name="T24" fmla="*/ 72 w 643"/>
              <a:gd name="T25" fmla="*/ 427 h 494"/>
              <a:gd name="T26" fmla="*/ 51 w 643"/>
              <a:gd name="T27" fmla="*/ 431 h 494"/>
              <a:gd name="T28" fmla="*/ 5 w 643"/>
              <a:gd name="T29" fmla="*/ 439 h 494"/>
              <a:gd name="T30" fmla="*/ 42 w 643"/>
              <a:gd name="T31" fmla="*/ 369 h 494"/>
              <a:gd name="T32" fmla="*/ 44 w 643"/>
              <a:gd name="T33" fmla="*/ 319 h 494"/>
              <a:gd name="T34" fmla="*/ 79 w 643"/>
              <a:gd name="T35" fmla="*/ 270 h 494"/>
              <a:gd name="T36" fmla="*/ 148 w 643"/>
              <a:gd name="T37" fmla="*/ 270 h 494"/>
              <a:gd name="T38" fmla="*/ 209 w 643"/>
              <a:gd name="T39" fmla="*/ 242 h 494"/>
              <a:gd name="T40" fmla="*/ 239 w 643"/>
              <a:gd name="T41" fmla="*/ 215 h 494"/>
              <a:gd name="T42" fmla="*/ 233 w 643"/>
              <a:gd name="T43" fmla="*/ 183 h 494"/>
              <a:gd name="T44" fmla="*/ 231 w 643"/>
              <a:gd name="T45" fmla="*/ 167 h 494"/>
              <a:gd name="T46" fmla="*/ 222 w 643"/>
              <a:gd name="T47" fmla="*/ 141 h 494"/>
              <a:gd name="T48" fmla="*/ 247 w 643"/>
              <a:gd name="T49" fmla="*/ 112 h 494"/>
              <a:gd name="T50" fmla="*/ 290 w 643"/>
              <a:gd name="T51" fmla="*/ 41 h 494"/>
              <a:gd name="T52" fmla="*/ 370 w 643"/>
              <a:gd name="T53" fmla="*/ 13 h 494"/>
              <a:gd name="T54" fmla="*/ 417 w 643"/>
              <a:gd name="T55" fmla="*/ 15 h 494"/>
              <a:gd name="T56" fmla="*/ 433 w 643"/>
              <a:gd name="T57" fmla="*/ 56 h 494"/>
              <a:gd name="T58" fmla="*/ 445 w 643"/>
              <a:gd name="T59" fmla="*/ 131 h 494"/>
              <a:gd name="T60" fmla="*/ 455 w 643"/>
              <a:gd name="T61" fmla="*/ 148 h 494"/>
              <a:gd name="T62" fmla="*/ 476 w 643"/>
              <a:gd name="T63" fmla="*/ 224 h 494"/>
              <a:gd name="T64" fmla="*/ 481 w 643"/>
              <a:gd name="T65" fmla="*/ 252 h 494"/>
              <a:gd name="T66" fmla="*/ 480 w 643"/>
              <a:gd name="T67" fmla="*/ 322 h 494"/>
              <a:gd name="T68" fmla="*/ 488 w 643"/>
              <a:gd name="T69" fmla="*/ 362 h 494"/>
              <a:gd name="T70" fmla="*/ 492 w 643"/>
              <a:gd name="T71" fmla="*/ 385 h 494"/>
              <a:gd name="T72" fmla="*/ 505 w 643"/>
              <a:gd name="T73" fmla="*/ 417 h 494"/>
              <a:gd name="T74" fmla="*/ 491 w 643"/>
              <a:gd name="T75" fmla="*/ 462 h 494"/>
              <a:gd name="T76" fmla="*/ 501 w 643"/>
              <a:gd name="T77" fmla="*/ 460 h 494"/>
              <a:gd name="T78" fmla="*/ 531 w 643"/>
              <a:gd name="T79" fmla="*/ 445 h 494"/>
              <a:gd name="T80" fmla="*/ 601 w 643"/>
              <a:gd name="T81" fmla="*/ 398 h 494"/>
              <a:gd name="T82" fmla="*/ 624 w 643"/>
              <a:gd name="T83" fmla="*/ 402 h 494"/>
              <a:gd name="T84" fmla="*/ 526 w 643"/>
              <a:gd name="T85" fmla="*/ 485 h 494"/>
              <a:gd name="T86" fmla="*/ 491 w 643"/>
              <a:gd name="T87" fmla="*/ 499 h 494"/>
              <a:gd name="T88" fmla="*/ 476 w 643"/>
              <a:gd name="T89" fmla="*/ 496 h 494"/>
              <a:gd name="T90" fmla="*/ 462 w 643"/>
              <a:gd name="T91" fmla="*/ 510 h 494"/>
              <a:gd name="T92" fmla="*/ 463 w 643"/>
              <a:gd name="T93" fmla="*/ 496 h 494"/>
              <a:gd name="T94" fmla="*/ 474 w 643"/>
              <a:gd name="T95" fmla="*/ 492 h 494"/>
              <a:gd name="T96" fmla="*/ 476 w 643"/>
              <a:gd name="T97" fmla="*/ 475 h 494"/>
              <a:gd name="T98" fmla="*/ 478 w 643"/>
              <a:gd name="T99" fmla="*/ 460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52" name="Freeform 218"/>
          <p:cNvSpPr>
            <a:spLocks/>
          </p:cNvSpPr>
          <p:nvPr/>
        </p:nvSpPr>
        <p:spPr bwMode="auto">
          <a:xfrm>
            <a:off x="6950075" y="2692400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Freeform 219"/>
          <p:cNvSpPr>
            <a:spLocks/>
          </p:cNvSpPr>
          <p:nvPr/>
        </p:nvSpPr>
        <p:spPr bwMode="auto">
          <a:xfrm>
            <a:off x="6634163" y="2235200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Freeform 220"/>
          <p:cNvSpPr>
            <a:spLocks/>
          </p:cNvSpPr>
          <p:nvPr/>
        </p:nvSpPr>
        <p:spPr bwMode="auto">
          <a:xfrm>
            <a:off x="4737100" y="3800475"/>
            <a:ext cx="1143000" cy="393700"/>
          </a:xfrm>
          <a:custGeom>
            <a:avLst/>
            <a:gdLst>
              <a:gd name="T0" fmla="*/ 2147483647 w 724"/>
              <a:gd name="T1" fmla="*/ 2147483647 h 266"/>
              <a:gd name="T2" fmla="*/ 2147483647 w 724"/>
              <a:gd name="T3" fmla="*/ 2147483647 h 266"/>
              <a:gd name="T4" fmla="*/ 2147483647 w 724"/>
              <a:gd name="T5" fmla="*/ 2147483647 h 266"/>
              <a:gd name="T6" fmla="*/ 2147483647 w 724"/>
              <a:gd name="T7" fmla="*/ 2147483647 h 266"/>
              <a:gd name="T8" fmla="*/ 2147483647 w 724"/>
              <a:gd name="T9" fmla="*/ 2147483647 h 266"/>
              <a:gd name="T10" fmla="*/ 2147483647 w 724"/>
              <a:gd name="T11" fmla="*/ 2147483647 h 266"/>
              <a:gd name="T12" fmla="*/ 2147483647 w 724"/>
              <a:gd name="T13" fmla="*/ 2147483647 h 266"/>
              <a:gd name="T14" fmla="*/ 2147483647 w 724"/>
              <a:gd name="T15" fmla="*/ 2147483647 h 266"/>
              <a:gd name="T16" fmla="*/ 2147483647 w 724"/>
              <a:gd name="T17" fmla="*/ 2147483647 h 266"/>
              <a:gd name="T18" fmla="*/ 2147483647 w 724"/>
              <a:gd name="T19" fmla="*/ 2147483647 h 266"/>
              <a:gd name="T20" fmla="*/ 2147483647 w 724"/>
              <a:gd name="T21" fmla="*/ 2147483647 h 266"/>
              <a:gd name="T22" fmla="*/ 2147483647 w 724"/>
              <a:gd name="T23" fmla="*/ 2147483647 h 266"/>
              <a:gd name="T24" fmla="*/ 2147483647 w 724"/>
              <a:gd name="T25" fmla="*/ 2147483647 h 266"/>
              <a:gd name="T26" fmla="*/ 2147483647 w 724"/>
              <a:gd name="T27" fmla="*/ 2147483647 h 266"/>
              <a:gd name="T28" fmla="*/ 2147483647 w 724"/>
              <a:gd name="T29" fmla="*/ 2147483647 h 266"/>
              <a:gd name="T30" fmla="*/ 2147483647 w 724"/>
              <a:gd name="T31" fmla="*/ 2147483647 h 266"/>
              <a:gd name="T32" fmla="*/ 2147483647 w 724"/>
              <a:gd name="T33" fmla="*/ 2147483647 h 266"/>
              <a:gd name="T34" fmla="*/ 2147483647 w 724"/>
              <a:gd name="T35" fmla="*/ 2147483647 h 266"/>
              <a:gd name="T36" fmla="*/ 2147483647 w 724"/>
              <a:gd name="T37" fmla="*/ 2147483647 h 266"/>
              <a:gd name="T38" fmla="*/ 2147483647 w 724"/>
              <a:gd name="T39" fmla="*/ 2147483647 h 266"/>
              <a:gd name="T40" fmla="*/ 2147483647 w 724"/>
              <a:gd name="T41" fmla="*/ 2147483647 h 266"/>
              <a:gd name="T42" fmla="*/ 2147483647 w 724"/>
              <a:gd name="T43" fmla="*/ 2147483647 h 266"/>
              <a:gd name="T44" fmla="*/ 2147483647 w 724"/>
              <a:gd name="T45" fmla="*/ 2147483647 h 266"/>
              <a:gd name="T46" fmla="*/ 2147483647 w 724"/>
              <a:gd name="T47" fmla="*/ 2147483647 h 266"/>
              <a:gd name="T48" fmla="*/ 2147483647 w 724"/>
              <a:gd name="T49" fmla="*/ 2147483647 h 266"/>
              <a:gd name="T50" fmla="*/ 2147483647 w 724"/>
              <a:gd name="T51" fmla="*/ 2147483647 h 266"/>
              <a:gd name="T52" fmla="*/ 2147483647 w 724"/>
              <a:gd name="T53" fmla="*/ 2147483647 h 266"/>
              <a:gd name="T54" fmla="*/ 2147483647 w 724"/>
              <a:gd name="T55" fmla="*/ 2147483647 h 266"/>
              <a:gd name="T56" fmla="*/ 2147483647 w 724"/>
              <a:gd name="T57" fmla="*/ 2147483647 h 266"/>
              <a:gd name="T58" fmla="*/ 2147483647 w 724"/>
              <a:gd name="T59" fmla="*/ 2147483647 h 266"/>
              <a:gd name="T60" fmla="*/ 2147483647 w 724"/>
              <a:gd name="T61" fmla="*/ 2147483647 h 266"/>
              <a:gd name="T62" fmla="*/ 2147483647 w 724"/>
              <a:gd name="T63" fmla="*/ 2147483647 h 266"/>
              <a:gd name="T64" fmla="*/ 2147483647 w 724"/>
              <a:gd name="T65" fmla="*/ 2147483647 h 266"/>
              <a:gd name="T66" fmla="*/ 2147483647 w 724"/>
              <a:gd name="T67" fmla="*/ 2147483647 h 266"/>
              <a:gd name="T68" fmla="*/ 2147483647 w 724"/>
              <a:gd name="T69" fmla="*/ 2147483647 h 266"/>
              <a:gd name="T70" fmla="*/ 2147483647 w 724"/>
              <a:gd name="T71" fmla="*/ 0 h 266"/>
              <a:gd name="T72" fmla="*/ 2147483647 w 724"/>
              <a:gd name="T73" fmla="*/ 2147483647 h 266"/>
              <a:gd name="T74" fmla="*/ 2147483647 w 724"/>
              <a:gd name="T75" fmla="*/ 2147483647 h 266"/>
              <a:gd name="T76" fmla="*/ 2147483647 w 724"/>
              <a:gd name="T77" fmla="*/ 2147483647 h 266"/>
              <a:gd name="T78" fmla="*/ 2147483647 w 724"/>
              <a:gd name="T79" fmla="*/ 2147483647 h 266"/>
              <a:gd name="T80" fmla="*/ 2147483647 w 724"/>
              <a:gd name="T81" fmla="*/ 2147483647 h 266"/>
              <a:gd name="T82" fmla="*/ 2147483647 w 724"/>
              <a:gd name="T83" fmla="*/ 2147483647 h 266"/>
              <a:gd name="T84" fmla="*/ 2147483647 w 724"/>
              <a:gd name="T85" fmla="*/ 2147483647 h 266"/>
              <a:gd name="T86" fmla="*/ 2147483647 w 724"/>
              <a:gd name="T87" fmla="*/ 2147483647 h 266"/>
              <a:gd name="T88" fmla="*/ 2147483647 w 724"/>
              <a:gd name="T89" fmla="*/ 2147483647 h 266"/>
              <a:gd name="T90" fmla="*/ 2147483647 w 724"/>
              <a:gd name="T91" fmla="*/ 2147483647 h 266"/>
              <a:gd name="T92" fmla="*/ 2147483647 w 724"/>
              <a:gd name="T93" fmla="*/ 2147483647 h 266"/>
              <a:gd name="T94" fmla="*/ 2147483647 w 724"/>
              <a:gd name="T95" fmla="*/ 2147483647 h 266"/>
              <a:gd name="T96" fmla="*/ 2147483647 w 724"/>
              <a:gd name="T97" fmla="*/ 2147483647 h 266"/>
              <a:gd name="T98" fmla="*/ 2147483647 w 724"/>
              <a:gd name="T99" fmla="*/ 2147483647 h 266"/>
              <a:gd name="T100" fmla="*/ 2147483647 w 724"/>
              <a:gd name="T101" fmla="*/ 2147483647 h 266"/>
              <a:gd name="T102" fmla="*/ 2147483647 w 724"/>
              <a:gd name="T103" fmla="*/ 2147483647 h 266"/>
              <a:gd name="T104" fmla="*/ 2147483647 w 724"/>
              <a:gd name="T105" fmla="*/ 2147483647 h 266"/>
              <a:gd name="T106" fmla="*/ 2147483647 w 724"/>
              <a:gd name="T107" fmla="*/ 2147483647 h 266"/>
              <a:gd name="T108" fmla="*/ 2147483647 w 724"/>
              <a:gd name="T109" fmla="*/ 2147483647 h 266"/>
              <a:gd name="T110" fmla="*/ 2147483647 w 724"/>
              <a:gd name="T111" fmla="*/ 2147483647 h 266"/>
              <a:gd name="T112" fmla="*/ 2147483647 w 724"/>
              <a:gd name="T113" fmla="*/ 2147483647 h 266"/>
              <a:gd name="T114" fmla="*/ 2147483647 w 724"/>
              <a:gd name="T115" fmla="*/ 2147483647 h 2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4"/>
              <a:gd name="T175" fmla="*/ 0 h 266"/>
              <a:gd name="T176" fmla="*/ 724 w 724"/>
              <a:gd name="T177" fmla="*/ 266 h 2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4" h="266">
                <a:moveTo>
                  <a:pt x="113" y="89"/>
                </a:moveTo>
                <a:lnTo>
                  <a:pt x="113" y="89"/>
                </a:lnTo>
                <a:lnTo>
                  <a:pt x="101" y="90"/>
                </a:lnTo>
                <a:lnTo>
                  <a:pt x="73" y="92"/>
                </a:lnTo>
                <a:lnTo>
                  <a:pt x="69" y="93"/>
                </a:lnTo>
                <a:lnTo>
                  <a:pt x="63" y="93"/>
                </a:lnTo>
                <a:lnTo>
                  <a:pt x="56" y="94"/>
                </a:lnTo>
                <a:lnTo>
                  <a:pt x="52" y="94"/>
                </a:lnTo>
                <a:lnTo>
                  <a:pt x="56" y="108"/>
                </a:lnTo>
                <a:lnTo>
                  <a:pt x="54" y="112"/>
                </a:lnTo>
                <a:lnTo>
                  <a:pt x="55" y="122"/>
                </a:lnTo>
                <a:lnTo>
                  <a:pt x="41" y="124"/>
                </a:lnTo>
                <a:lnTo>
                  <a:pt x="48" y="129"/>
                </a:lnTo>
                <a:lnTo>
                  <a:pt x="51" y="136"/>
                </a:lnTo>
                <a:lnTo>
                  <a:pt x="49" y="139"/>
                </a:lnTo>
                <a:lnTo>
                  <a:pt x="40" y="150"/>
                </a:lnTo>
                <a:lnTo>
                  <a:pt x="49" y="160"/>
                </a:lnTo>
                <a:lnTo>
                  <a:pt x="40" y="161"/>
                </a:lnTo>
                <a:lnTo>
                  <a:pt x="30" y="179"/>
                </a:lnTo>
                <a:lnTo>
                  <a:pt x="30" y="203"/>
                </a:lnTo>
                <a:lnTo>
                  <a:pt x="20" y="200"/>
                </a:lnTo>
                <a:lnTo>
                  <a:pt x="18" y="207"/>
                </a:lnTo>
                <a:lnTo>
                  <a:pt x="11" y="216"/>
                </a:lnTo>
                <a:lnTo>
                  <a:pt x="8" y="221"/>
                </a:lnTo>
                <a:lnTo>
                  <a:pt x="11" y="221"/>
                </a:lnTo>
                <a:lnTo>
                  <a:pt x="12" y="217"/>
                </a:lnTo>
                <a:lnTo>
                  <a:pt x="15" y="224"/>
                </a:lnTo>
                <a:lnTo>
                  <a:pt x="18" y="249"/>
                </a:lnTo>
                <a:lnTo>
                  <a:pt x="12" y="249"/>
                </a:lnTo>
                <a:lnTo>
                  <a:pt x="0" y="265"/>
                </a:lnTo>
                <a:lnTo>
                  <a:pt x="26" y="263"/>
                </a:lnTo>
                <a:lnTo>
                  <a:pt x="40" y="262"/>
                </a:lnTo>
                <a:lnTo>
                  <a:pt x="49" y="260"/>
                </a:lnTo>
                <a:lnTo>
                  <a:pt x="56" y="260"/>
                </a:lnTo>
                <a:lnTo>
                  <a:pt x="66" y="260"/>
                </a:lnTo>
                <a:lnTo>
                  <a:pt x="73" y="259"/>
                </a:lnTo>
                <a:lnTo>
                  <a:pt x="83" y="258"/>
                </a:lnTo>
                <a:lnTo>
                  <a:pt x="87" y="258"/>
                </a:lnTo>
                <a:lnTo>
                  <a:pt x="92" y="258"/>
                </a:lnTo>
                <a:lnTo>
                  <a:pt x="96" y="258"/>
                </a:lnTo>
                <a:lnTo>
                  <a:pt x="103" y="256"/>
                </a:lnTo>
                <a:lnTo>
                  <a:pt x="109" y="256"/>
                </a:lnTo>
                <a:lnTo>
                  <a:pt x="112" y="256"/>
                </a:lnTo>
                <a:lnTo>
                  <a:pt x="113" y="255"/>
                </a:lnTo>
                <a:lnTo>
                  <a:pt x="120" y="255"/>
                </a:lnTo>
                <a:lnTo>
                  <a:pt x="128" y="255"/>
                </a:lnTo>
                <a:lnTo>
                  <a:pt x="132" y="253"/>
                </a:lnTo>
                <a:lnTo>
                  <a:pt x="139" y="253"/>
                </a:lnTo>
                <a:lnTo>
                  <a:pt x="148" y="253"/>
                </a:lnTo>
                <a:lnTo>
                  <a:pt x="167" y="251"/>
                </a:lnTo>
                <a:lnTo>
                  <a:pt x="168" y="251"/>
                </a:lnTo>
                <a:lnTo>
                  <a:pt x="178" y="249"/>
                </a:lnTo>
                <a:lnTo>
                  <a:pt x="182" y="249"/>
                </a:lnTo>
                <a:lnTo>
                  <a:pt x="182" y="248"/>
                </a:lnTo>
                <a:lnTo>
                  <a:pt x="202" y="246"/>
                </a:lnTo>
                <a:lnTo>
                  <a:pt x="209" y="246"/>
                </a:lnTo>
                <a:lnTo>
                  <a:pt x="228" y="244"/>
                </a:lnTo>
                <a:lnTo>
                  <a:pt x="235" y="244"/>
                </a:lnTo>
                <a:lnTo>
                  <a:pt x="254" y="241"/>
                </a:lnTo>
                <a:lnTo>
                  <a:pt x="265" y="241"/>
                </a:lnTo>
                <a:lnTo>
                  <a:pt x="268" y="239"/>
                </a:lnTo>
                <a:lnTo>
                  <a:pt x="295" y="238"/>
                </a:lnTo>
                <a:lnTo>
                  <a:pt x="299" y="237"/>
                </a:lnTo>
                <a:lnTo>
                  <a:pt x="301" y="237"/>
                </a:lnTo>
                <a:lnTo>
                  <a:pt x="307" y="237"/>
                </a:lnTo>
                <a:lnTo>
                  <a:pt x="331" y="234"/>
                </a:lnTo>
                <a:lnTo>
                  <a:pt x="342" y="232"/>
                </a:lnTo>
                <a:lnTo>
                  <a:pt x="347" y="231"/>
                </a:lnTo>
                <a:lnTo>
                  <a:pt x="351" y="231"/>
                </a:lnTo>
                <a:lnTo>
                  <a:pt x="368" y="230"/>
                </a:lnTo>
                <a:lnTo>
                  <a:pt x="385" y="228"/>
                </a:lnTo>
                <a:lnTo>
                  <a:pt x="387" y="227"/>
                </a:lnTo>
                <a:lnTo>
                  <a:pt x="407" y="225"/>
                </a:lnTo>
                <a:lnTo>
                  <a:pt x="408" y="225"/>
                </a:lnTo>
                <a:lnTo>
                  <a:pt x="418" y="224"/>
                </a:lnTo>
                <a:lnTo>
                  <a:pt x="421" y="224"/>
                </a:lnTo>
                <a:lnTo>
                  <a:pt x="429" y="223"/>
                </a:lnTo>
                <a:lnTo>
                  <a:pt x="430" y="223"/>
                </a:lnTo>
                <a:lnTo>
                  <a:pt x="434" y="221"/>
                </a:lnTo>
                <a:lnTo>
                  <a:pt x="437" y="221"/>
                </a:lnTo>
                <a:lnTo>
                  <a:pt x="440" y="221"/>
                </a:lnTo>
                <a:lnTo>
                  <a:pt x="463" y="218"/>
                </a:lnTo>
                <a:lnTo>
                  <a:pt x="468" y="217"/>
                </a:lnTo>
                <a:lnTo>
                  <a:pt x="475" y="217"/>
                </a:lnTo>
                <a:lnTo>
                  <a:pt x="477" y="216"/>
                </a:lnTo>
                <a:lnTo>
                  <a:pt x="480" y="216"/>
                </a:lnTo>
                <a:lnTo>
                  <a:pt x="483" y="216"/>
                </a:lnTo>
                <a:lnTo>
                  <a:pt x="486" y="214"/>
                </a:lnTo>
                <a:lnTo>
                  <a:pt x="494" y="214"/>
                </a:lnTo>
                <a:lnTo>
                  <a:pt x="506" y="213"/>
                </a:lnTo>
                <a:lnTo>
                  <a:pt x="516" y="212"/>
                </a:lnTo>
                <a:lnTo>
                  <a:pt x="520" y="210"/>
                </a:lnTo>
                <a:lnTo>
                  <a:pt x="520" y="209"/>
                </a:lnTo>
                <a:lnTo>
                  <a:pt x="519" y="196"/>
                </a:lnTo>
                <a:lnTo>
                  <a:pt x="519" y="186"/>
                </a:lnTo>
                <a:lnTo>
                  <a:pt x="523" y="181"/>
                </a:lnTo>
                <a:lnTo>
                  <a:pt x="536" y="179"/>
                </a:lnTo>
                <a:lnTo>
                  <a:pt x="541" y="174"/>
                </a:lnTo>
                <a:lnTo>
                  <a:pt x="541" y="164"/>
                </a:lnTo>
                <a:lnTo>
                  <a:pt x="541" y="159"/>
                </a:lnTo>
                <a:lnTo>
                  <a:pt x="544" y="154"/>
                </a:lnTo>
                <a:lnTo>
                  <a:pt x="551" y="147"/>
                </a:lnTo>
                <a:lnTo>
                  <a:pt x="560" y="140"/>
                </a:lnTo>
                <a:lnTo>
                  <a:pt x="569" y="139"/>
                </a:lnTo>
                <a:lnTo>
                  <a:pt x="570" y="139"/>
                </a:lnTo>
                <a:lnTo>
                  <a:pt x="583" y="138"/>
                </a:lnTo>
                <a:lnTo>
                  <a:pt x="602" y="121"/>
                </a:lnTo>
                <a:lnTo>
                  <a:pt x="601" y="118"/>
                </a:lnTo>
                <a:lnTo>
                  <a:pt x="612" y="111"/>
                </a:lnTo>
                <a:lnTo>
                  <a:pt x="621" y="108"/>
                </a:lnTo>
                <a:lnTo>
                  <a:pt x="624" y="106"/>
                </a:lnTo>
                <a:lnTo>
                  <a:pt x="628" y="96"/>
                </a:lnTo>
                <a:lnTo>
                  <a:pt x="628" y="94"/>
                </a:lnTo>
                <a:lnTo>
                  <a:pt x="628" y="89"/>
                </a:lnTo>
                <a:lnTo>
                  <a:pt x="638" y="82"/>
                </a:lnTo>
                <a:lnTo>
                  <a:pt x="649" y="72"/>
                </a:lnTo>
                <a:lnTo>
                  <a:pt x="652" y="75"/>
                </a:lnTo>
                <a:lnTo>
                  <a:pt x="650" y="79"/>
                </a:lnTo>
                <a:lnTo>
                  <a:pt x="662" y="80"/>
                </a:lnTo>
                <a:lnTo>
                  <a:pt x="662" y="79"/>
                </a:lnTo>
                <a:lnTo>
                  <a:pt x="663" y="76"/>
                </a:lnTo>
                <a:lnTo>
                  <a:pt x="666" y="69"/>
                </a:lnTo>
                <a:lnTo>
                  <a:pt x="670" y="65"/>
                </a:lnTo>
                <a:lnTo>
                  <a:pt x="680" y="59"/>
                </a:lnTo>
                <a:lnTo>
                  <a:pt x="682" y="57"/>
                </a:lnTo>
                <a:lnTo>
                  <a:pt x="689" y="59"/>
                </a:lnTo>
                <a:lnTo>
                  <a:pt x="691" y="61"/>
                </a:lnTo>
                <a:lnTo>
                  <a:pt x="695" y="61"/>
                </a:lnTo>
                <a:lnTo>
                  <a:pt x="698" y="58"/>
                </a:lnTo>
                <a:lnTo>
                  <a:pt x="699" y="58"/>
                </a:lnTo>
                <a:lnTo>
                  <a:pt x="704" y="41"/>
                </a:lnTo>
                <a:lnTo>
                  <a:pt x="706" y="39"/>
                </a:lnTo>
                <a:lnTo>
                  <a:pt x="709" y="34"/>
                </a:lnTo>
                <a:lnTo>
                  <a:pt x="718" y="32"/>
                </a:lnTo>
                <a:lnTo>
                  <a:pt x="720" y="25"/>
                </a:lnTo>
                <a:lnTo>
                  <a:pt x="721" y="12"/>
                </a:lnTo>
                <a:lnTo>
                  <a:pt x="721" y="2"/>
                </a:lnTo>
                <a:lnTo>
                  <a:pt x="723" y="0"/>
                </a:lnTo>
                <a:lnTo>
                  <a:pt x="714" y="1"/>
                </a:lnTo>
                <a:lnTo>
                  <a:pt x="707" y="2"/>
                </a:lnTo>
                <a:lnTo>
                  <a:pt x="699" y="2"/>
                </a:lnTo>
                <a:lnTo>
                  <a:pt x="699" y="5"/>
                </a:lnTo>
                <a:lnTo>
                  <a:pt x="681" y="8"/>
                </a:lnTo>
                <a:lnTo>
                  <a:pt x="678" y="8"/>
                </a:lnTo>
                <a:lnTo>
                  <a:pt x="675" y="9"/>
                </a:lnTo>
                <a:lnTo>
                  <a:pt x="673" y="9"/>
                </a:lnTo>
                <a:lnTo>
                  <a:pt x="671" y="9"/>
                </a:lnTo>
                <a:lnTo>
                  <a:pt x="668" y="11"/>
                </a:lnTo>
                <a:lnTo>
                  <a:pt x="662" y="11"/>
                </a:lnTo>
                <a:lnTo>
                  <a:pt x="650" y="12"/>
                </a:lnTo>
                <a:lnTo>
                  <a:pt x="642" y="15"/>
                </a:lnTo>
                <a:lnTo>
                  <a:pt x="639" y="15"/>
                </a:lnTo>
                <a:lnTo>
                  <a:pt x="638" y="15"/>
                </a:lnTo>
                <a:lnTo>
                  <a:pt x="623" y="18"/>
                </a:lnTo>
                <a:lnTo>
                  <a:pt x="619" y="18"/>
                </a:lnTo>
                <a:lnTo>
                  <a:pt x="609" y="19"/>
                </a:lnTo>
                <a:lnTo>
                  <a:pt x="587" y="22"/>
                </a:lnTo>
                <a:lnTo>
                  <a:pt x="585" y="22"/>
                </a:lnTo>
                <a:lnTo>
                  <a:pt x="569" y="25"/>
                </a:lnTo>
                <a:lnTo>
                  <a:pt x="556" y="26"/>
                </a:lnTo>
                <a:lnTo>
                  <a:pt x="554" y="26"/>
                </a:lnTo>
                <a:lnTo>
                  <a:pt x="551" y="26"/>
                </a:lnTo>
                <a:lnTo>
                  <a:pt x="549" y="29"/>
                </a:lnTo>
                <a:lnTo>
                  <a:pt x="542" y="30"/>
                </a:lnTo>
                <a:lnTo>
                  <a:pt x="530" y="32"/>
                </a:lnTo>
                <a:lnTo>
                  <a:pt x="523" y="32"/>
                </a:lnTo>
                <a:lnTo>
                  <a:pt x="516" y="33"/>
                </a:lnTo>
                <a:lnTo>
                  <a:pt x="506" y="34"/>
                </a:lnTo>
                <a:lnTo>
                  <a:pt x="504" y="34"/>
                </a:lnTo>
                <a:lnTo>
                  <a:pt x="502" y="34"/>
                </a:lnTo>
                <a:lnTo>
                  <a:pt x="486" y="36"/>
                </a:lnTo>
                <a:lnTo>
                  <a:pt x="477" y="39"/>
                </a:lnTo>
                <a:lnTo>
                  <a:pt x="457" y="40"/>
                </a:lnTo>
                <a:lnTo>
                  <a:pt x="450" y="40"/>
                </a:lnTo>
                <a:lnTo>
                  <a:pt x="443" y="41"/>
                </a:lnTo>
                <a:lnTo>
                  <a:pt x="440" y="41"/>
                </a:lnTo>
                <a:lnTo>
                  <a:pt x="439" y="41"/>
                </a:lnTo>
                <a:lnTo>
                  <a:pt x="427" y="41"/>
                </a:lnTo>
                <a:lnTo>
                  <a:pt x="415" y="43"/>
                </a:lnTo>
                <a:lnTo>
                  <a:pt x="414" y="43"/>
                </a:lnTo>
                <a:lnTo>
                  <a:pt x="409" y="43"/>
                </a:lnTo>
                <a:lnTo>
                  <a:pt x="401" y="46"/>
                </a:lnTo>
                <a:lnTo>
                  <a:pt x="396" y="46"/>
                </a:lnTo>
                <a:lnTo>
                  <a:pt x="385" y="47"/>
                </a:lnTo>
                <a:lnTo>
                  <a:pt x="371" y="48"/>
                </a:lnTo>
                <a:lnTo>
                  <a:pt x="368" y="48"/>
                </a:lnTo>
                <a:lnTo>
                  <a:pt x="361" y="50"/>
                </a:lnTo>
                <a:lnTo>
                  <a:pt x="355" y="50"/>
                </a:lnTo>
                <a:lnTo>
                  <a:pt x="353" y="50"/>
                </a:lnTo>
                <a:lnTo>
                  <a:pt x="342" y="51"/>
                </a:lnTo>
                <a:lnTo>
                  <a:pt x="335" y="51"/>
                </a:lnTo>
                <a:lnTo>
                  <a:pt x="328" y="51"/>
                </a:lnTo>
                <a:lnTo>
                  <a:pt x="325" y="51"/>
                </a:lnTo>
                <a:lnTo>
                  <a:pt x="318" y="51"/>
                </a:lnTo>
                <a:lnTo>
                  <a:pt x="310" y="53"/>
                </a:lnTo>
                <a:lnTo>
                  <a:pt x="307" y="54"/>
                </a:lnTo>
                <a:lnTo>
                  <a:pt x="304" y="55"/>
                </a:lnTo>
                <a:lnTo>
                  <a:pt x="303" y="53"/>
                </a:lnTo>
                <a:lnTo>
                  <a:pt x="293" y="55"/>
                </a:lnTo>
                <a:lnTo>
                  <a:pt x="288" y="55"/>
                </a:lnTo>
                <a:lnTo>
                  <a:pt x="282" y="55"/>
                </a:lnTo>
                <a:lnTo>
                  <a:pt x="278" y="57"/>
                </a:lnTo>
                <a:lnTo>
                  <a:pt x="263" y="58"/>
                </a:lnTo>
                <a:lnTo>
                  <a:pt x="259" y="59"/>
                </a:lnTo>
                <a:lnTo>
                  <a:pt x="257" y="59"/>
                </a:lnTo>
                <a:lnTo>
                  <a:pt x="247" y="59"/>
                </a:lnTo>
                <a:lnTo>
                  <a:pt x="239" y="61"/>
                </a:lnTo>
                <a:lnTo>
                  <a:pt x="228" y="62"/>
                </a:lnTo>
                <a:lnTo>
                  <a:pt x="221" y="64"/>
                </a:lnTo>
                <a:lnTo>
                  <a:pt x="213" y="65"/>
                </a:lnTo>
                <a:lnTo>
                  <a:pt x="209" y="65"/>
                </a:lnTo>
                <a:lnTo>
                  <a:pt x="195" y="66"/>
                </a:lnTo>
                <a:lnTo>
                  <a:pt x="195" y="64"/>
                </a:lnTo>
                <a:lnTo>
                  <a:pt x="175" y="64"/>
                </a:lnTo>
                <a:lnTo>
                  <a:pt x="177" y="66"/>
                </a:lnTo>
                <a:lnTo>
                  <a:pt x="178" y="69"/>
                </a:lnTo>
                <a:lnTo>
                  <a:pt x="180" y="83"/>
                </a:lnTo>
                <a:lnTo>
                  <a:pt x="160" y="85"/>
                </a:lnTo>
                <a:lnTo>
                  <a:pt x="152" y="86"/>
                </a:lnTo>
                <a:lnTo>
                  <a:pt x="142" y="86"/>
                </a:lnTo>
                <a:lnTo>
                  <a:pt x="139" y="86"/>
                </a:lnTo>
                <a:lnTo>
                  <a:pt x="137" y="86"/>
                </a:lnTo>
                <a:lnTo>
                  <a:pt x="119" y="89"/>
                </a:lnTo>
                <a:lnTo>
                  <a:pt x="114" y="89"/>
                </a:lnTo>
                <a:lnTo>
                  <a:pt x="113" y="89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Freeform 221"/>
          <p:cNvSpPr>
            <a:spLocks/>
          </p:cNvSpPr>
          <p:nvPr/>
        </p:nvSpPr>
        <p:spPr bwMode="auto">
          <a:xfrm>
            <a:off x="5607050" y="3276600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Freeform 222"/>
          <p:cNvSpPr>
            <a:spLocks/>
          </p:cNvSpPr>
          <p:nvPr/>
        </p:nvSpPr>
        <p:spPr bwMode="auto">
          <a:xfrm>
            <a:off x="6605588" y="3427413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Freeform 223" descr="25%"/>
          <p:cNvSpPr>
            <a:spLocks/>
          </p:cNvSpPr>
          <p:nvPr/>
        </p:nvSpPr>
        <p:spPr bwMode="auto">
          <a:xfrm>
            <a:off x="5707063" y="3143250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accent2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Freeform 224" descr="25%"/>
          <p:cNvSpPr>
            <a:spLocks/>
          </p:cNvSpPr>
          <p:nvPr/>
        </p:nvSpPr>
        <p:spPr bwMode="auto">
          <a:xfrm>
            <a:off x="1522413" y="2951163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chemeClr val="accent2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4" name="Freeform 225"/>
          <p:cNvSpPr>
            <a:spLocks/>
          </p:cNvSpPr>
          <p:nvPr/>
        </p:nvSpPr>
        <p:spPr bwMode="auto">
          <a:xfrm>
            <a:off x="602457" y="1678781"/>
            <a:ext cx="904875" cy="598488"/>
          </a:xfrm>
          <a:custGeom>
            <a:avLst/>
            <a:gdLst>
              <a:gd name="T0" fmla="*/ 507 w 574"/>
              <a:gd name="T1" fmla="*/ 392 h 407"/>
              <a:gd name="T2" fmla="*/ 476 w 574"/>
              <a:gd name="T3" fmla="*/ 413 h 407"/>
              <a:gd name="T4" fmla="*/ 458 w 574"/>
              <a:gd name="T5" fmla="*/ 410 h 407"/>
              <a:gd name="T6" fmla="*/ 430 w 574"/>
              <a:gd name="T7" fmla="*/ 405 h 407"/>
              <a:gd name="T8" fmla="*/ 371 w 574"/>
              <a:gd name="T9" fmla="*/ 392 h 407"/>
              <a:gd name="T10" fmla="*/ 339 w 574"/>
              <a:gd name="T11" fmla="*/ 392 h 407"/>
              <a:gd name="T12" fmla="*/ 306 w 574"/>
              <a:gd name="T13" fmla="*/ 394 h 407"/>
              <a:gd name="T14" fmla="*/ 284 w 574"/>
              <a:gd name="T15" fmla="*/ 392 h 407"/>
              <a:gd name="T16" fmla="*/ 242 w 574"/>
              <a:gd name="T17" fmla="*/ 397 h 407"/>
              <a:gd name="T18" fmla="*/ 214 w 574"/>
              <a:gd name="T19" fmla="*/ 394 h 407"/>
              <a:gd name="T20" fmla="*/ 191 w 574"/>
              <a:gd name="T21" fmla="*/ 388 h 407"/>
              <a:gd name="T22" fmla="*/ 171 w 574"/>
              <a:gd name="T23" fmla="*/ 377 h 407"/>
              <a:gd name="T24" fmla="*/ 148 w 574"/>
              <a:gd name="T25" fmla="*/ 373 h 407"/>
              <a:gd name="T26" fmla="*/ 117 w 574"/>
              <a:gd name="T27" fmla="*/ 380 h 407"/>
              <a:gd name="T28" fmla="*/ 77 w 574"/>
              <a:gd name="T29" fmla="*/ 358 h 407"/>
              <a:gd name="T30" fmla="*/ 80 w 574"/>
              <a:gd name="T31" fmla="*/ 348 h 407"/>
              <a:gd name="T32" fmla="*/ 72 w 574"/>
              <a:gd name="T33" fmla="*/ 304 h 407"/>
              <a:gd name="T34" fmla="*/ 49 w 574"/>
              <a:gd name="T35" fmla="*/ 296 h 407"/>
              <a:gd name="T36" fmla="*/ 31 w 574"/>
              <a:gd name="T37" fmla="*/ 278 h 407"/>
              <a:gd name="T38" fmla="*/ 8 w 574"/>
              <a:gd name="T39" fmla="*/ 272 h 407"/>
              <a:gd name="T40" fmla="*/ 0 w 574"/>
              <a:gd name="T41" fmla="*/ 269 h 407"/>
              <a:gd name="T42" fmla="*/ 13 w 574"/>
              <a:gd name="T43" fmla="*/ 243 h 407"/>
              <a:gd name="T44" fmla="*/ 26 w 574"/>
              <a:gd name="T45" fmla="*/ 225 h 407"/>
              <a:gd name="T46" fmla="*/ 12 w 574"/>
              <a:gd name="T47" fmla="*/ 217 h 407"/>
              <a:gd name="T48" fmla="*/ 12 w 574"/>
              <a:gd name="T49" fmla="*/ 197 h 407"/>
              <a:gd name="T50" fmla="*/ 34 w 574"/>
              <a:gd name="T51" fmla="*/ 197 h 407"/>
              <a:gd name="T52" fmla="*/ 16 w 574"/>
              <a:gd name="T53" fmla="*/ 195 h 407"/>
              <a:gd name="T54" fmla="*/ 16 w 574"/>
              <a:gd name="T55" fmla="*/ 150 h 407"/>
              <a:gd name="T56" fmla="*/ 12 w 574"/>
              <a:gd name="T57" fmla="*/ 99 h 407"/>
              <a:gd name="T58" fmla="*/ 4 w 574"/>
              <a:gd name="T59" fmla="*/ 70 h 407"/>
              <a:gd name="T60" fmla="*/ 15 w 574"/>
              <a:gd name="T61" fmla="*/ 31 h 407"/>
              <a:gd name="T62" fmla="*/ 58 w 574"/>
              <a:gd name="T63" fmla="*/ 66 h 407"/>
              <a:gd name="T64" fmla="*/ 117 w 574"/>
              <a:gd name="T65" fmla="*/ 87 h 407"/>
              <a:gd name="T66" fmla="*/ 134 w 574"/>
              <a:gd name="T67" fmla="*/ 92 h 407"/>
              <a:gd name="T68" fmla="*/ 139 w 574"/>
              <a:gd name="T69" fmla="*/ 102 h 407"/>
              <a:gd name="T70" fmla="*/ 131 w 574"/>
              <a:gd name="T71" fmla="*/ 130 h 407"/>
              <a:gd name="T72" fmla="*/ 152 w 574"/>
              <a:gd name="T73" fmla="*/ 123 h 407"/>
              <a:gd name="T74" fmla="*/ 144 w 574"/>
              <a:gd name="T75" fmla="*/ 164 h 407"/>
              <a:gd name="T76" fmla="*/ 149 w 574"/>
              <a:gd name="T77" fmla="*/ 181 h 407"/>
              <a:gd name="T78" fmla="*/ 137 w 574"/>
              <a:gd name="T79" fmla="*/ 179 h 407"/>
              <a:gd name="T80" fmla="*/ 153 w 574"/>
              <a:gd name="T81" fmla="*/ 183 h 407"/>
              <a:gd name="T82" fmla="*/ 170 w 574"/>
              <a:gd name="T83" fmla="*/ 120 h 407"/>
              <a:gd name="T84" fmla="*/ 169 w 574"/>
              <a:gd name="T85" fmla="*/ 100 h 407"/>
              <a:gd name="T86" fmla="*/ 167 w 574"/>
              <a:gd name="T87" fmla="*/ 107 h 407"/>
              <a:gd name="T88" fmla="*/ 160 w 574"/>
              <a:gd name="T89" fmla="*/ 85 h 407"/>
              <a:gd name="T90" fmla="*/ 173 w 574"/>
              <a:gd name="T91" fmla="*/ 82 h 407"/>
              <a:gd name="T92" fmla="*/ 151 w 574"/>
              <a:gd name="T93" fmla="*/ 82 h 407"/>
              <a:gd name="T94" fmla="*/ 157 w 574"/>
              <a:gd name="T95" fmla="*/ 100 h 407"/>
              <a:gd name="T96" fmla="*/ 156 w 574"/>
              <a:gd name="T97" fmla="*/ 112 h 407"/>
              <a:gd name="T98" fmla="*/ 144 w 574"/>
              <a:gd name="T99" fmla="*/ 85 h 407"/>
              <a:gd name="T100" fmla="*/ 167 w 574"/>
              <a:gd name="T101" fmla="*/ 63 h 407"/>
              <a:gd name="T102" fmla="*/ 167 w 574"/>
              <a:gd name="T103" fmla="*/ 27 h 407"/>
              <a:gd name="T104" fmla="*/ 163 w 574"/>
              <a:gd name="T105" fmla="*/ 0 h 407"/>
              <a:gd name="T106" fmla="*/ 477 w 574"/>
              <a:gd name="T107" fmla="*/ 76 h 407"/>
              <a:gd name="T108" fmla="*/ 555 w 574"/>
              <a:gd name="T109" fmla="*/ 96 h 407"/>
              <a:gd name="T110" fmla="*/ 541 w 574"/>
              <a:gd name="T111" fmla="*/ 171 h 407"/>
              <a:gd name="T112" fmla="*/ 536 w 574"/>
              <a:gd name="T113" fmla="*/ 199 h 407"/>
              <a:gd name="T114" fmla="*/ 532 w 574"/>
              <a:gd name="T115" fmla="*/ 226 h 407"/>
              <a:gd name="T116" fmla="*/ 522 w 574"/>
              <a:gd name="T117" fmla="*/ 282 h 407"/>
              <a:gd name="T118" fmla="*/ 511 w 574"/>
              <a:gd name="T119" fmla="*/ 336 h 407"/>
              <a:gd name="T120" fmla="*/ 505 w 574"/>
              <a:gd name="T121" fmla="*/ 363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61" name="Freeform 227"/>
          <p:cNvSpPr>
            <a:spLocks/>
          </p:cNvSpPr>
          <p:nvPr/>
        </p:nvSpPr>
        <p:spPr bwMode="auto">
          <a:xfrm>
            <a:off x="2009775" y="2532063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Freeform 228"/>
          <p:cNvSpPr>
            <a:spLocks/>
          </p:cNvSpPr>
          <p:nvPr/>
        </p:nvSpPr>
        <p:spPr bwMode="auto">
          <a:xfrm>
            <a:off x="4289425" y="2287588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8" name="Freeform 229"/>
          <p:cNvSpPr>
            <a:spLocks/>
          </p:cNvSpPr>
          <p:nvPr/>
        </p:nvSpPr>
        <p:spPr bwMode="auto">
          <a:xfrm>
            <a:off x="4513263" y="2965450"/>
            <a:ext cx="546100" cy="896938"/>
          </a:xfrm>
          <a:custGeom>
            <a:avLst/>
            <a:gdLst>
              <a:gd name="T0" fmla="*/ 5 w 346"/>
              <a:gd name="T1" fmla="*/ 265 h 609"/>
              <a:gd name="T2" fmla="*/ 23 w 346"/>
              <a:gd name="T3" fmla="*/ 236 h 609"/>
              <a:gd name="T4" fmla="*/ 29 w 346"/>
              <a:gd name="T5" fmla="*/ 218 h 609"/>
              <a:gd name="T6" fmla="*/ 23 w 346"/>
              <a:gd name="T7" fmla="*/ 164 h 609"/>
              <a:gd name="T8" fmla="*/ 48 w 346"/>
              <a:gd name="T9" fmla="*/ 140 h 609"/>
              <a:gd name="T10" fmla="*/ 86 w 346"/>
              <a:gd name="T11" fmla="*/ 100 h 609"/>
              <a:gd name="T12" fmla="*/ 91 w 346"/>
              <a:gd name="T13" fmla="*/ 81 h 609"/>
              <a:gd name="T14" fmla="*/ 89 w 346"/>
              <a:gd name="T15" fmla="*/ 60 h 609"/>
              <a:gd name="T16" fmla="*/ 72 w 346"/>
              <a:gd name="T17" fmla="*/ 48 h 609"/>
              <a:gd name="T18" fmla="*/ 52 w 346"/>
              <a:gd name="T19" fmla="*/ 18 h 609"/>
              <a:gd name="T20" fmla="*/ 89 w 346"/>
              <a:gd name="T21" fmla="*/ 13 h 609"/>
              <a:gd name="T22" fmla="*/ 112 w 346"/>
              <a:gd name="T23" fmla="*/ 12 h 609"/>
              <a:gd name="T24" fmla="*/ 147 w 346"/>
              <a:gd name="T25" fmla="*/ 11 h 609"/>
              <a:gd name="T26" fmla="*/ 183 w 346"/>
              <a:gd name="T27" fmla="*/ 8 h 609"/>
              <a:gd name="T28" fmla="*/ 197 w 346"/>
              <a:gd name="T29" fmla="*/ 6 h 609"/>
              <a:gd name="T30" fmla="*/ 208 w 346"/>
              <a:gd name="T31" fmla="*/ 5 h 609"/>
              <a:gd name="T32" fmla="*/ 242 w 346"/>
              <a:gd name="T33" fmla="*/ 2 h 609"/>
              <a:gd name="T34" fmla="*/ 270 w 346"/>
              <a:gd name="T35" fmla="*/ 12 h 609"/>
              <a:gd name="T36" fmla="*/ 292 w 346"/>
              <a:gd name="T37" fmla="*/ 69 h 609"/>
              <a:gd name="T38" fmla="*/ 303 w 346"/>
              <a:gd name="T39" fmla="*/ 112 h 609"/>
              <a:gd name="T40" fmla="*/ 305 w 346"/>
              <a:gd name="T41" fmla="*/ 133 h 609"/>
              <a:gd name="T42" fmla="*/ 307 w 346"/>
              <a:gd name="T43" fmla="*/ 157 h 609"/>
              <a:gd name="T44" fmla="*/ 311 w 346"/>
              <a:gd name="T45" fmla="*/ 194 h 609"/>
              <a:gd name="T46" fmla="*/ 314 w 346"/>
              <a:gd name="T47" fmla="*/ 227 h 609"/>
              <a:gd name="T48" fmla="*/ 317 w 346"/>
              <a:gd name="T49" fmla="*/ 265 h 609"/>
              <a:gd name="T50" fmla="*/ 323 w 346"/>
              <a:gd name="T51" fmla="*/ 314 h 609"/>
              <a:gd name="T52" fmla="*/ 327 w 346"/>
              <a:gd name="T53" fmla="*/ 353 h 609"/>
              <a:gd name="T54" fmla="*/ 321 w 346"/>
              <a:gd name="T55" fmla="*/ 376 h 609"/>
              <a:gd name="T56" fmla="*/ 331 w 346"/>
              <a:gd name="T57" fmla="*/ 405 h 609"/>
              <a:gd name="T58" fmla="*/ 327 w 346"/>
              <a:gd name="T59" fmla="*/ 441 h 609"/>
              <a:gd name="T60" fmla="*/ 320 w 346"/>
              <a:gd name="T61" fmla="*/ 461 h 609"/>
              <a:gd name="T62" fmla="*/ 302 w 346"/>
              <a:gd name="T63" fmla="*/ 481 h 609"/>
              <a:gd name="T64" fmla="*/ 296 w 346"/>
              <a:gd name="T65" fmla="*/ 525 h 609"/>
              <a:gd name="T66" fmla="*/ 293 w 346"/>
              <a:gd name="T67" fmla="*/ 554 h 609"/>
              <a:gd name="T68" fmla="*/ 298 w 346"/>
              <a:gd name="T69" fmla="*/ 571 h 609"/>
              <a:gd name="T70" fmla="*/ 277 w 346"/>
              <a:gd name="T71" fmla="*/ 581 h 609"/>
              <a:gd name="T72" fmla="*/ 271 w 346"/>
              <a:gd name="T73" fmla="*/ 622 h 609"/>
              <a:gd name="T74" fmla="*/ 251 w 346"/>
              <a:gd name="T75" fmla="*/ 615 h 609"/>
              <a:gd name="T76" fmla="*/ 219 w 346"/>
              <a:gd name="T77" fmla="*/ 623 h 609"/>
              <a:gd name="T78" fmla="*/ 210 w 346"/>
              <a:gd name="T79" fmla="*/ 627 h 609"/>
              <a:gd name="T80" fmla="*/ 190 w 346"/>
              <a:gd name="T81" fmla="*/ 609 h 609"/>
              <a:gd name="T82" fmla="*/ 187 w 346"/>
              <a:gd name="T83" fmla="*/ 599 h 609"/>
              <a:gd name="T84" fmla="*/ 182 w 346"/>
              <a:gd name="T85" fmla="*/ 571 h 609"/>
              <a:gd name="T86" fmla="*/ 155 w 346"/>
              <a:gd name="T87" fmla="*/ 539 h 609"/>
              <a:gd name="T88" fmla="*/ 128 w 346"/>
              <a:gd name="T89" fmla="*/ 521 h 609"/>
              <a:gd name="T90" fmla="*/ 105 w 346"/>
              <a:gd name="T91" fmla="*/ 505 h 609"/>
              <a:gd name="T92" fmla="*/ 111 w 346"/>
              <a:gd name="T93" fmla="*/ 468 h 609"/>
              <a:gd name="T94" fmla="*/ 118 w 346"/>
              <a:gd name="T95" fmla="*/ 453 h 609"/>
              <a:gd name="T96" fmla="*/ 121 w 346"/>
              <a:gd name="T97" fmla="*/ 436 h 609"/>
              <a:gd name="T98" fmla="*/ 107 w 346"/>
              <a:gd name="T99" fmla="*/ 424 h 609"/>
              <a:gd name="T100" fmla="*/ 86 w 346"/>
              <a:gd name="T101" fmla="*/ 431 h 609"/>
              <a:gd name="T102" fmla="*/ 75 w 346"/>
              <a:gd name="T103" fmla="*/ 404 h 609"/>
              <a:gd name="T104" fmla="*/ 52 w 346"/>
              <a:gd name="T105" fmla="*/ 373 h 609"/>
              <a:gd name="T106" fmla="*/ 31 w 346"/>
              <a:gd name="T107" fmla="*/ 352 h 609"/>
              <a:gd name="T108" fmla="*/ 15 w 346"/>
              <a:gd name="T109" fmla="*/ 337 h 609"/>
              <a:gd name="T110" fmla="*/ 6 w 346"/>
              <a:gd name="T111" fmla="*/ 314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64" name="Freeform 230"/>
          <p:cNvSpPr>
            <a:spLocks/>
          </p:cNvSpPr>
          <p:nvPr/>
        </p:nvSpPr>
        <p:spPr bwMode="auto">
          <a:xfrm>
            <a:off x="3846513" y="2836863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231"/>
          <p:cNvSpPr>
            <a:spLocks/>
          </p:cNvSpPr>
          <p:nvPr/>
        </p:nvSpPr>
        <p:spPr bwMode="auto">
          <a:xfrm>
            <a:off x="3122613" y="3411538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6" name="Freeform 232"/>
          <p:cNvSpPr>
            <a:spLocks/>
          </p:cNvSpPr>
          <p:nvPr/>
        </p:nvSpPr>
        <p:spPr bwMode="auto">
          <a:xfrm>
            <a:off x="3763963" y="1930400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2" name="Freeform 233"/>
          <p:cNvSpPr>
            <a:spLocks/>
          </p:cNvSpPr>
          <p:nvPr/>
        </p:nvSpPr>
        <p:spPr bwMode="auto">
          <a:xfrm>
            <a:off x="3963988" y="3305175"/>
            <a:ext cx="911225" cy="727075"/>
          </a:xfrm>
          <a:custGeom>
            <a:avLst/>
            <a:gdLst>
              <a:gd name="T0" fmla="*/ 160 w 578"/>
              <a:gd name="T1" fmla="*/ 11 h 495"/>
              <a:gd name="T2" fmla="*/ 200 w 578"/>
              <a:gd name="T3" fmla="*/ 9 h 495"/>
              <a:gd name="T4" fmla="*/ 246 w 578"/>
              <a:gd name="T5" fmla="*/ 5 h 495"/>
              <a:gd name="T6" fmla="*/ 285 w 578"/>
              <a:gd name="T7" fmla="*/ 2 h 495"/>
              <a:gd name="T8" fmla="*/ 321 w 578"/>
              <a:gd name="T9" fmla="*/ 0 h 495"/>
              <a:gd name="T10" fmla="*/ 347 w 578"/>
              <a:gd name="T11" fmla="*/ 23 h 495"/>
              <a:gd name="T12" fmla="*/ 346 w 578"/>
              <a:gd name="T13" fmla="*/ 69 h 495"/>
              <a:gd name="T14" fmla="*/ 355 w 578"/>
              <a:gd name="T15" fmla="*/ 95 h 495"/>
              <a:gd name="T16" fmla="*/ 371 w 578"/>
              <a:gd name="T17" fmla="*/ 116 h 495"/>
              <a:gd name="T18" fmla="*/ 407 w 578"/>
              <a:gd name="T19" fmla="*/ 145 h 495"/>
              <a:gd name="T20" fmla="*/ 423 w 578"/>
              <a:gd name="T21" fmla="*/ 190 h 495"/>
              <a:gd name="T22" fmla="*/ 448 w 578"/>
              <a:gd name="T23" fmla="*/ 182 h 495"/>
              <a:gd name="T24" fmla="*/ 462 w 578"/>
              <a:gd name="T25" fmla="*/ 196 h 495"/>
              <a:gd name="T26" fmla="*/ 454 w 578"/>
              <a:gd name="T27" fmla="*/ 223 h 495"/>
              <a:gd name="T28" fmla="*/ 447 w 578"/>
              <a:gd name="T29" fmla="*/ 258 h 495"/>
              <a:gd name="T30" fmla="*/ 469 w 578"/>
              <a:gd name="T31" fmla="*/ 279 h 495"/>
              <a:gd name="T32" fmla="*/ 505 w 578"/>
              <a:gd name="T33" fmla="*/ 305 h 495"/>
              <a:gd name="T34" fmla="*/ 529 w 578"/>
              <a:gd name="T35" fmla="*/ 349 h 495"/>
              <a:gd name="T36" fmla="*/ 525 w 578"/>
              <a:gd name="T37" fmla="*/ 367 h 495"/>
              <a:gd name="T38" fmla="*/ 547 w 578"/>
              <a:gd name="T39" fmla="*/ 385 h 495"/>
              <a:gd name="T40" fmla="*/ 561 w 578"/>
              <a:gd name="T41" fmla="*/ 403 h 495"/>
              <a:gd name="T42" fmla="*/ 558 w 578"/>
              <a:gd name="T43" fmla="*/ 429 h 495"/>
              <a:gd name="T44" fmla="*/ 538 w 578"/>
              <a:gd name="T45" fmla="*/ 447 h 495"/>
              <a:gd name="T46" fmla="*/ 529 w 578"/>
              <a:gd name="T47" fmla="*/ 471 h 495"/>
              <a:gd name="T48" fmla="*/ 525 w 578"/>
              <a:gd name="T49" fmla="*/ 497 h 495"/>
              <a:gd name="T50" fmla="*/ 483 w 578"/>
              <a:gd name="T51" fmla="*/ 512 h 495"/>
              <a:gd name="T52" fmla="*/ 473 w 578"/>
              <a:gd name="T53" fmla="*/ 498 h 495"/>
              <a:gd name="T54" fmla="*/ 470 w 578"/>
              <a:gd name="T55" fmla="*/ 456 h 495"/>
              <a:gd name="T56" fmla="*/ 426 w 578"/>
              <a:gd name="T57" fmla="*/ 459 h 495"/>
              <a:gd name="T58" fmla="*/ 387 w 578"/>
              <a:gd name="T59" fmla="*/ 463 h 495"/>
              <a:gd name="T60" fmla="*/ 360 w 578"/>
              <a:gd name="T61" fmla="*/ 466 h 495"/>
              <a:gd name="T62" fmla="*/ 314 w 578"/>
              <a:gd name="T63" fmla="*/ 468 h 495"/>
              <a:gd name="T64" fmla="*/ 263 w 578"/>
              <a:gd name="T65" fmla="*/ 472 h 495"/>
              <a:gd name="T66" fmla="*/ 227 w 578"/>
              <a:gd name="T67" fmla="*/ 473 h 495"/>
              <a:gd name="T68" fmla="*/ 193 w 578"/>
              <a:gd name="T69" fmla="*/ 475 h 495"/>
              <a:gd name="T70" fmla="*/ 157 w 578"/>
              <a:gd name="T71" fmla="*/ 476 h 495"/>
              <a:gd name="T72" fmla="*/ 105 w 578"/>
              <a:gd name="T73" fmla="*/ 468 h 495"/>
              <a:gd name="T74" fmla="*/ 103 w 578"/>
              <a:gd name="T75" fmla="*/ 446 h 495"/>
              <a:gd name="T76" fmla="*/ 103 w 578"/>
              <a:gd name="T77" fmla="*/ 414 h 495"/>
              <a:gd name="T78" fmla="*/ 102 w 578"/>
              <a:gd name="T79" fmla="*/ 379 h 495"/>
              <a:gd name="T80" fmla="*/ 101 w 578"/>
              <a:gd name="T81" fmla="*/ 313 h 495"/>
              <a:gd name="T82" fmla="*/ 98 w 578"/>
              <a:gd name="T83" fmla="*/ 265 h 495"/>
              <a:gd name="T84" fmla="*/ 98 w 578"/>
              <a:gd name="T85" fmla="*/ 221 h 495"/>
              <a:gd name="T86" fmla="*/ 97 w 578"/>
              <a:gd name="T87" fmla="*/ 182 h 495"/>
              <a:gd name="T88" fmla="*/ 84 w 578"/>
              <a:gd name="T89" fmla="*/ 175 h 495"/>
              <a:gd name="T90" fmla="*/ 66 w 578"/>
              <a:gd name="T91" fmla="*/ 142 h 495"/>
              <a:gd name="T92" fmla="*/ 72 w 578"/>
              <a:gd name="T93" fmla="*/ 110 h 495"/>
              <a:gd name="T94" fmla="*/ 55 w 578"/>
              <a:gd name="T95" fmla="*/ 95 h 495"/>
              <a:gd name="T96" fmla="*/ 19 w 578"/>
              <a:gd name="T97" fmla="*/ 55 h 495"/>
              <a:gd name="T98" fmla="*/ 0 w 578"/>
              <a:gd name="T99" fmla="*/ 16 h 495"/>
              <a:gd name="T100" fmla="*/ 42 w 578"/>
              <a:gd name="T101" fmla="*/ 16 h 495"/>
              <a:gd name="T102" fmla="*/ 88 w 578"/>
              <a:gd name="T103" fmla="*/ 15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68" name="Freeform 234"/>
          <p:cNvSpPr>
            <a:spLocks/>
          </p:cNvSpPr>
          <p:nvPr/>
        </p:nvSpPr>
        <p:spPr bwMode="auto">
          <a:xfrm>
            <a:off x="2949575" y="1974850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9" name="Freeform 235"/>
          <p:cNvSpPr>
            <a:spLocks/>
          </p:cNvSpPr>
          <p:nvPr/>
        </p:nvSpPr>
        <p:spPr bwMode="auto">
          <a:xfrm>
            <a:off x="2901950" y="2919413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0" name="Freeform 236"/>
          <p:cNvSpPr>
            <a:spLocks/>
          </p:cNvSpPr>
          <p:nvPr/>
        </p:nvSpPr>
        <p:spPr bwMode="auto">
          <a:xfrm>
            <a:off x="2922588" y="2454275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Freeform 237"/>
          <p:cNvSpPr>
            <a:spLocks/>
          </p:cNvSpPr>
          <p:nvPr/>
        </p:nvSpPr>
        <p:spPr bwMode="auto">
          <a:xfrm>
            <a:off x="4235450" y="4519613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2" name="Freeform 238"/>
          <p:cNvSpPr>
            <a:spLocks/>
          </p:cNvSpPr>
          <p:nvPr/>
        </p:nvSpPr>
        <p:spPr bwMode="auto">
          <a:xfrm>
            <a:off x="4130675" y="3948113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3" name="Freeform 239" descr="25%"/>
          <p:cNvSpPr>
            <a:spLocks/>
          </p:cNvSpPr>
          <p:nvPr/>
        </p:nvSpPr>
        <p:spPr bwMode="auto">
          <a:xfrm>
            <a:off x="2994025" y="3889375"/>
            <a:ext cx="1174750" cy="558800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9" name="Freeform 240"/>
          <p:cNvSpPr>
            <a:spLocks/>
          </p:cNvSpPr>
          <p:nvPr/>
        </p:nvSpPr>
        <p:spPr bwMode="auto">
          <a:xfrm>
            <a:off x="2432050" y="3975100"/>
            <a:ext cx="1884363" cy="1717675"/>
          </a:xfrm>
          <a:custGeom>
            <a:avLst/>
            <a:gdLst>
              <a:gd name="T0" fmla="*/ 549 w 1194"/>
              <a:gd name="T1" fmla="*/ 921 h 1167"/>
              <a:gd name="T2" fmla="*/ 490 w 1194"/>
              <a:gd name="T3" fmla="*/ 819 h 1167"/>
              <a:gd name="T4" fmla="*/ 463 w 1194"/>
              <a:gd name="T5" fmla="*/ 789 h 1167"/>
              <a:gd name="T6" fmla="*/ 404 w 1194"/>
              <a:gd name="T7" fmla="*/ 766 h 1167"/>
              <a:gd name="T8" fmla="*/ 331 w 1194"/>
              <a:gd name="T9" fmla="*/ 786 h 1167"/>
              <a:gd name="T10" fmla="*/ 241 w 1194"/>
              <a:gd name="T11" fmla="*/ 824 h 1167"/>
              <a:gd name="T12" fmla="*/ 159 w 1194"/>
              <a:gd name="T13" fmla="*/ 730 h 1167"/>
              <a:gd name="T14" fmla="*/ 85 w 1194"/>
              <a:gd name="T15" fmla="*/ 599 h 1167"/>
              <a:gd name="T16" fmla="*/ 11 w 1194"/>
              <a:gd name="T17" fmla="*/ 520 h 1167"/>
              <a:gd name="T18" fmla="*/ 24 w 1194"/>
              <a:gd name="T19" fmla="*/ 490 h 1167"/>
              <a:gd name="T20" fmla="*/ 152 w 1194"/>
              <a:gd name="T21" fmla="*/ 500 h 1167"/>
              <a:gd name="T22" fmla="*/ 254 w 1194"/>
              <a:gd name="T23" fmla="*/ 508 h 1167"/>
              <a:gd name="T24" fmla="*/ 311 w 1194"/>
              <a:gd name="T25" fmla="*/ 512 h 1167"/>
              <a:gd name="T26" fmla="*/ 320 w 1194"/>
              <a:gd name="T27" fmla="*/ 441 h 1167"/>
              <a:gd name="T28" fmla="*/ 326 w 1194"/>
              <a:gd name="T29" fmla="*/ 341 h 1167"/>
              <a:gd name="T30" fmla="*/ 329 w 1194"/>
              <a:gd name="T31" fmla="*/ 283 h 1167"/>
              <a:gd name="T32" fmla="*/ 333 w 1194"/>
              <a:gd name="T33" fmla="*/ 199 h 1167"/>
              <a:gd name="T34" fmla="*/ 336 w 1194"/>
              <a:gd name="T35" fmla="*/ 150 h 1167"/>
              <a:gd name="T36" fmla="*/ 340 w 1194"/>
              <a:gd name="T37" fmla="*/ 81 h 1167"/>
              <a:gd name="T38" fmla="*/ 418 w 1194"/>
              <a:gd name="T39" fmla="*/ 1 h 1167"/>
              <a:gd name="T40" fmla="*/ 461 w 1194"/>
              <a:gd name="T41" fmla="*/ 4 h 1167"/>
              <a:gd name="T42" fmla="*/ 524 w 1194"/>
              <a:gd name="T43" fmla="*/ 6 h 1167"/>
              <a:gd name="T44" fmla="*/ 597 w 1194"/>
              <a:gd name="T45" fmla="*/ 22 h 1167"/>
              <a:gd name="T46" fmla="*/ 594 w 1194"/>
              <a:gd name="T47" fmla="*/ 94 h 1167"/>
              <a:gd name="T48" fmla="*/ 594 w 1194"/>
              <a:gd name="T49" fmla="*/ 152 h 1167"/>
              <a:gd name="T50" fmla="*/ 593 w 1194"/>
              <a:gd name="T51" fmla="*/ 207 h 1167"/>
              <a:gd name="T52" fmla="*/ 635 w 1194"/>
              <a:gd name="T53" fmla="*/ 250 h 1167"/>
              <a:gd name="T54" fmla="*/ 674 w 1194"/>
              <a:gd name="T55" fmla="*/ 272 h 1167"/>
              <a:gd name="T56" fmla="*/ 724 w 1194"/>
              <a:gd name="T57" fmla="*/ 286 h 1167"/>
              <a:gd name="T58" fmla="*/ 759 w 1194"/>
              <a:gd name="T59" fmla="*/ 296 h 1167"/>
              <a:gd name="T60" fmla="*/ 806 w 1194"/>
              <a:gd name="T61" fmla="*/ 304 h 1167"/>
              <a:gd name="T62" fmla="*/ 842 w 1194"/>
              <a:gd name="T63" fmla="*/ 328 h 1167"/>
              <a:gd name="T64" fmla="*/ 888 w 1194"/>
              <a:gd name="T65" fmla="*/ 308 h 1167"/>
              <a:gd name="T66" fmla="*/ 951 w 1194"/>
              <a:gd name="T67" fmla="*/ 310 h 1167"/>
              <a:gd name="T68" fmla="*/ 978 w 1194"/>
              <a:gd name="T69" fmla="*/ 304 h 1167"/>
              <a:gd name="T70" fmla="*/ 1016 w 1194"/>
              <a:gd name="T71" fmla="*/ 298 h 1167"/>
              <a:gd name="T72" fmla="*/ 1049 w 1194"/>
              <a:gd name="T73" fmla="*/ 319 h 1167"/>
              <a:gd name="T74" fmla="*/ 1073 w 1194"/>
              <a:gd name="T75" fmla="*/ 333 h 1167"/>
              <a:gd name="T76" fmla="*/ 1109 w 1194"/>
              <a:gd name="T77" fmla="*/ 372 h 1167"/>
              <a:gd name="T78" fmla="*/ 1112 w 1194"/>
              <a:gd name="T79" fmla="*/ 433 h 1167"/>
              <a:gd name="T80" fmla="*/ 1115 w 1194"/>
              <a:gd name="T81" fmla="*/ 473 h 1167"/>
              <a:gd name="T82" fmla="*/ 1119 w 1194"/>
              <a:gd name="T83" fmla="*/ 523 h 1167"/>
              <a:gd name="T84" fmla="*/ 1159 w 1194"/>
              <a:gd name="T85" fmla="*/ 609 h 1167"/>
              <a:gd name="T86" fmla="*/ 1149 w 1194"/>
              <a:gd name="T87" fmla="*/ 696 h 1167"/>
              <a:gd name="T88" fmla="*/ 1152 w 1194"/>
              <a:gd name="T89" fmla="*/ 739 h 1167"/>
              <a:gd name="T90" fmla="*/ 1141 w 1194"/>
              <a:gd name="T91" fmla="*/ 780 h 1167"/>
              <a:gd name="T92" fmla="*/ 1078 w 1194"/>
              <a:gd name="T93" fmla="*/ 804 h 1167"/>
              <a:gd name="T94" fmla="*/ 1056 w 1194"/>
              <a:gd name="T95" fmla="*/ 774 h 1167"/>
              <a:gd name="T96" fmla="*/ 1039 w 1194"/>
              <a:gd name="T97" fmla="*/ 789 h 1167"/>
              <a:gd name="T98" fmla="*/ 1066 w 1194"/>
              <a:gd name="T99" fmla="*/ 823 h 1167"/>
              <a:gd name="T100" fmla="*/ 928 w 1194"/>
              <a:gd name="T101" fmla="*/ 924 h 1167"/>
              <a:gd name="T102" fmla="*/ 855 w 1194"/>
              <a:gd name="T103" fmla="*/ 997 h 1167"/>
              <a:gd name="T104" fmla="*/ 824 w 1194"/>
              <a:gd name="T105" fmla="*/ 1091 h 1167"/>
              <a:gd name="T106" fmla="*/ 801 w 1194"/>
              <a:gd name="T107" fmla="*/ 1204 h 1167"/>
              <a:gd name="T108" fmla="*/ 702 w 1194"/>
              <a:gd name="T109" fmla="*/ 1177 h 1167"/>
              <a:gd name="T110" fmla="*/ 633 w 1194"/>
              <a:gd name="T111" fmla="*/ 1091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70" name="Freeform 241"/>
          <p:cNvSpPr>
            <a:spLocks/>
          </p:cNvSpPr>
          <p:nvPr/>
        </p:nvSpPr>
        <p:spPr bwMode="auto">
          <a:xfrm>
            <a:off x="1287463" y="3748088"/>
            <a:ext cx="900112" cy="992187"/>
          </a:xfrm>
          <a:custGeom>
            <a:avLst/>
            <a:gdLst>
              <a:gd name="T0" fmla="*/ 11 w 570"/>
              <a:gd name="T1" fmla="*/ 472 h 673"/>
              <a:gd name="T2" fmla="*/ 36 w 570"/>
              <a:gd name="T3" fmla="*/ 443 h 673"/>
              <a:gd name="T4" fmla="*/ 19 w 570"/>
              <a:gd name="T5" fmla="*/ 431 h 673"/>
              <a:gd name="T6" fmla="*/ 31 w 570"/>
              <a:gd name="T7" fmla="*/ 395 h 673"/>
              <a:gd name="T8" fmla="*/ 52 w 570"/>
              <a:gd name="T9" fmla="*/ 337 h 673"/>
              <a:gd name="T10" fmla="*/ 61 w 570"/>
              <a:gd name="T11" fmla="*/ 324 h 673"/>
              <a:gd name="T12" fmla="*/ 87 w 570"/>
              <a:gd name="T13" fmla="*/ 311 h 673"/>
              <a:gd name="T14" fmla="*/ 72 w 570"/>
              <a:gd name="T15" fmla="*/ 282 h 673"/>
              <a:gd name="T16" fmla="*/ 66 w 570"/>
              <a:gd name="T17" fmla="*/ 250 h 673"/>
              <a:gd name="T18" fmla="*/ 59 w 570"/>
              <a:gd name="T19" fmla="*/ 215 h 673"/>
              <a:gd name="T20" fmla="*/ 68 w 570"/>
              <a:gd name="T21" fmla="*/ 133 h 673"/>
              <a:gd name="T22" fmla="*/ 69 w 570"/>
              <a:gd name="T23" fmla="*/ 92 h 673"/>
              <a:gd name="T24" fmla="*/ 107 w 570"/>
              <a:gd name="T25" fmla="*/ 106 h 673"/>
              <a:gd name="T26" fmla="*/ 137 w 570"/>
              <a:gd name="T27" fmla="*/ 16 h 673"/>
              <a:gd name="T28" fmla="*/ 168 w 570"/>
              <a:gd name="T29" fmla="*/ 4 h 673"/>
              <a:gd name="T30" fmla="*/ 237 w 570"/>
              <a:gd name="T31" fmla="*/ 15 h 673"/>
              <a:gd name="T32" fmla="*/ 251 w 570"/>
              <a:gd name="T33" fmla="*/ 16 h 673"/>
              <a:gd name="T34" fmla="*/ 330 w 570"/>
              <a:gd name="T35" fmla="*/ 27 h 673"/>
              <a:gd name="T36" fmla="*/ 359 w 570"/>
              <a:gd name="T37" fmla="*/ 31 h 673"/>
              <a:gd name="T38" fmla="*/ 395 w 570"/>
              <a:gd name="T39" fmla="*/ 36 h 673"/>
              <a:gd name="T40" fmla="*/ 438 w 570"/>
              <a:gd name="T41" fmla="*/ 41 h 673"/>
              <a:gd name="T42" fmla="*/ 475 w 570"/>
              <a:gd name="T43" fmla="*/ 51 h 673"/>
              <a:gd name="T44" fmla="*/ 518 w 570"/>
              <a:gd name="T45" fmla="*/ 56 h 673"/>
              <a:gd name="T46" fmla="*/ 554 w 570"/>
              <a:gd name="T47" fmla="*/ 87 h 673"/>
              <a:gd name="T48" fmla="*/ 544 w 570"/>
              <a:gd name="T49" fmla="*/ 172 h 673"/>
              <a:gd name="T50" fmla="*/ 538 w 570"/>
              <a:gd name="T51" fmla="*/ 230 h 673"/>
              <a:gd name="T52" fmla="*/ 529 w 570"/>
              <a:gd name="T53" fmla="*/ 312 h 673"/>
              <a:gd name="T54" fmla="*/ 527 w 570"/>
              <a:gd name="T55" fmla="*/ 336 h 673"/>
              <a:gd name="T56" fmla="*/ 520 w 570"/>
              <a:gd name="T57" fmla="*/ 402 h 673"/>
              <a:gd name="T58" fmla="*/ 518 w 570"/>
              <a:gd name="T59" fmla="*/ 428 h 673"/>
              <a:gd name="T60" fmla="*/ 511 w 570"/>
              <a:gd name="T61" fmla="*/ 492 h 673"/>
              <a:gd name="T62" fmla="*/ 508 w 570"/>
              <a:gd name="T63" fmla="*/ 514 h 673"/>
              <a:gd name="T64" fmla="*/ 505 w 570"/>
              <a:gd name="T65" fmla="*/ 542 h 673"/>
              <a:gd name="T66" fmla="*/ 501 w 570"/>
              <a:gd name="T67" fmla="*/ 580 h 673"/>
              <a:gd name="T68" fmla="*/ 491 w 570"/>
              <a:gd name="T69" fmla="*/ 683 h 673"/>
              <a:gd name="T70" fmla="*/ 363 w 570"/>
              <a:gd name="T71" fmla="*/ 688 h 673"/>
              <a:gd name="T72" fmla="*/ 286 w 570"/>
              <a:gd name="T73" fmla="*/ 669 h 673"/>
              <a:gd name="T74" fmla="*/ 274 w 570"/>
              <a:gd name="T75" fmla="*/ 661 h 673"/>
              <a:gd name="T76" fmla="*/ 11 w 570"/>
              <a:gd name="T77" fmla="*/ 504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242"/>
          <p:cNvGrpSpPr>
            <a:grpSpLocks/>
          </p:cNvGrpSpPr>
          <p:nvPr/>
        </p:nvGrpSpPr>
        <p:grpSpPr bwMode="auto">
          <a:xfrm>
            <a:off x="301625" y="2703513"/>
            <a:ext cx="1133475" cy="1711325"/>
            <a:chOff x="514" y="1479"/>
            <a:chExt cx="717" cy="1163"/>
          </a:xfrm>
        </p:grpSpPr>
        <p:sp>
          <p:nvSpPr>
            <p:cNvPr id="14447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noFill/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9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72" name="Freeform 248"/>
          <p:cNvSpPr>
            <a:spLocks/>
          </p:cNvSpPr>
          <p:nvPr/>
        </p:nvSpPr>
        <p:spPr bwMode="auto">
          <a:xfrm>
            <a:off x="2189163" y="3190875"/>
            <a:ext cx="968375" cy="709613"/>
          </a:xfrm>
          <a:custGeom>
            <a:avLst/>
            <a:gdLst>
              <a:gd name="T0" fmla="*/ 594 w 613"/>
              <a:gd name="T1" fmla="*/ 210 h 481"/>
              <a:gd name="T2" fmla="*/ 593 w 613"/>
              <a:gd name="T3" fmla="*/ 232 h 481"/>
              <a:gd name="T4" fmla="*/ 591 w 613"/>
              <a:gd name="T5" fmla="*/ 258 h 481"/>
              <a:gd name="T6" fmla="*/ 591 w 613"/>
              <a:gd name="T7" fmla="*/ 268 h 481"/>
              <a:gd name="T8" fmla="*/ 590 w 613"/>
              <a:gd name="T9" fmla="*/ 299 h 481"/>
              <a:gd name="T10" fmla="*/ 588 w 613"/>
              <a:gd name="T11" fmla="*/ 317 h 481"/>
              <a:gd name="T12" fmla="*/ 588 w 613"/>
              <a:gd name="T13" fmla="*/ 337 h 481"/>
              <a:gd name="T14" fmla="*/ 588 w 613"/>
              <a:gd name="T15" fmla="*/ 357 h 481"/>
              <a:gd name="T16" fmla="*/ 587 w 613"/>
              <a:gd name="T17" fmla="*/ 374 h 481"/>
              <a:gd name="T18" fmla="*/ 586 w 613"/>
              <a:gd name="T19" fmla="*/ 418 h 481"/>
              <a:gd name="T20" fmla="*/ 586 w 613"/>
              <a:gd name="T21" fmla="*/ 430 h 481"/>
              <a:gd name="T22" fmla="*/ 584 w 613"/>
              <a:gd name="T23" fmla="*/ 459 h 481"/>
              <a:gd name="T24" fmla="*/ 583 w 613"/>
              <a:gd name="T25" fmla="*/ 490 h 481"/>
              <a:gd name="T26" fmla="*/ 533 w 613"/>
              <a:gd name="T27" fmla="*/ 502 h 481"/>
              <a:gd name="T28" fmla="*/ 504 w 613"/>
              <a:gd name="T29" fmla="*/ 499 h 481"/>
              <a:gd name="T30" fmla="*/ 479 w 613"/>
              <a:gd name="T31" fmla="*/ 498 h 481"/>
              <a:gd name="T32" fmla="*/ 419 w 613"/>
              <a:gd name="T33" fmla="*/ 495 h 481"/>
              <a:gd name="T34" fmla="*/ 340 w 613"/>
              <a:gd name="T35" fmla="*/ 491 h 481"/>
              <a:gd name="T36" fmla="*/ 316 w 613"/>
              <a:gd name="T37" fmla="*/ 488 h 481"/>
              <a:gd name="T38" fmla="*/ 275 w 613"/>
              <a:gd name="T39" fmla="*/ 485 h 481"/>
              <a:gd name="T40" fmla="*/ 253 w 613"/>
              <a:gd name="T41" fmla="*/ 483 h 481"/>
              <a:gd name="T42" fmla="*/ 133 w 613"/>
              <a:gd name="T43" fmla="*/ 473 h 481"/>
              <a:gd name="T44" fmla="*/ 128 w 613"/>
              <a:gd name="T45" fmla="*/ 472 h 481"/>
              <a:gd name="T46" fmla="*/ 77 w 613"/>
              <a:gd name="T47" fmla="*/ 466 h 481"/>
              <a:gd name="T48" fmla="*/ 31 w 613"/>
              <a:gd name="T49" fmla="*/ 461 h 481"/>
              <a:gd name="T50" fmla="*/ 0 w 613"/>
              <a:gd name="T51" fmla="*/ 457 h 481"/>
              <a:gd name="T52" fmla="*/ 6 w 613"/>
              <a:gd name="T53" fmla="*/ 401 h 481"/>
              <a:gd name="T54" fmla="*/ 11 w 613"/>
              <a:gd name="T55" fmla="*/ 354 h 481"/>
              <a:gd name="T56" fmla="*/ 13 w 613"/>
              <a:gd name="T57" fmla="*/ 325 h 481"/>
              <a:gd name="T58" fmla="*/ 13 w 613"/>
              <a:gd name="T59" fmla="*/ 312 h 481"/>
              <a:gd name="T60" fmla="*/ 19 w 613"/>
              <a:gd name="T61" fmla="*/ 256 h 481"/>
              <a:gd name="T62" fmla="*/ 27 w 613"/>
              <a:gd name="T63" fmla="*/ 185 h 481"/>
              <a:gd name="T64" fmla="*/ 29 w 613"/>
              <a:gd name="T65" fmla="*/ 171 h 481"/>
              <a:gd name="T66" fmla="*/ 30 w 613"/>
              <a:gd name="T67" fmla="*/ 153 h 481"/>
              <a:gd name="T68" fmla="*/ 34 w 613"/>
              <a:gd name="T69" fmla="*/ 113 h 481"/>
              <a:gd name="T70" fmla="*/ 40 w 613"/>
              <a:gd name="T71" fmla="*/ 65 h 481"/>
              <a:gd name="T72" fmla="*/ 42 w 613"/>
              <a:gd name="T73" fmla="*/ 38 h 481"/>
              <a:gd name="T74" fmla="*/ 45 w 613"/>
              <a:gd name="T75" fmla="*/ 13 h 481"/>
              <a:gd name="T76" fmla="*/ 66 w 613"/>
              <a:gd name="T77" fmla="*/ 2 h 481"/>
              <a:gd name="T78" fmla="*/ 134 w 613"/>
              <a:gd name="T79" fmla="*/ 9 h 481"/>
              <a:gd name="T80" fmla="*/ 178 w 613"/>
              <a:gd name="T81" fmla="*/ 13 h 481"/>
              <a:gd name="T82" fmla="*/ 216 w 613"/>
              <a:gd name="T83" fmla="*/ 16 h 481"/>
              <a:gd name="T84" fmla="*/ 248 w 613"/>
              <a:gd name="T85" fmla="*/ 19 h 481"/>
              <a:gd name="T86" fmla="*/ 263 w 613"/>
              <a:gd name="T87" fmla="*/ 22 h 481"/>
              <a:gd name="T88" fmla="*/ 271 w 613"/>
              <a:gd name="T89" fmla="*/ 22 h 481"/>
              <a:gd name="T90" fmla="*/ 282 w 613"/>
              <a:gd name="T91" fmla="*/ 23 h 481"/>
              <a:gd name="T92" fmla="*/ 343 w 613"/>
              <a:gd name="T93" fmla="*/ 29 h 481"/>
              <a:gd name="T94" fmla="*/ 354 w 613"/>
              <a:gd name="T95" fmla="*/ 29 h 481"/>
              <a:gd name="T96" fmla="*/ 375 w 613"/>
              <a:gd name="T97" fmla="*/ 30 h 481"/>
              <a:gd name="T98" fmla="*/ 442 w 613"/>
              <a:gd name="T99" fmla="*/ 34 h 481"/>
              <a:gd name="T100" fmla="*/ 480 w 613"/>
              <a:gd name="T101" fmla="*/ 36 h 481"/>
              <a:gd name="T102" fmla="*/ 551 w 613"/>
              <a:gd name="T103" fmla="*/ 40 h 481"/>
              <a:gd name="T104" fmla="*/ 600 w 613"/>
              <a:gd name="T105" fmla="*/ 47 h 481"/>
              <a:gd name="T106" fmla="*/ 598 w 613"/>
              <a:gd name="T107" fmla="*/ 80 h 481"/>
              <a:gd name="T108" fmla="*/ 597 w 613"/>
              <a:gd name="T109" fmla="*/ 101 h 481"/>
              <a:gd name="T110" fmla="*/ 597 w 613"/>
              <a:gd name="T111" fmla="*/ 117 h 481"/>
              <a:gd name="T112" fmla="*/ 594 w 613"/>
              <a:gd name="T113" fmla="*/ 208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78" name="Freeform 249"/>
          <p:cNvSpPr>
            <a:spLocks/>
          </p:cNvSpPr>
          <p:nvPr/>
        </p:nvSpPr>
        <p:spPr bwMode="auto">
          <a:xfrm>
            <a:off x="1285874" y="1800230"/>
            <a:ext cx="800100" cy="1198563"/>
          </a:xfrm>
          <a:custGeom>
            <a:avLst/>
            <a:gdLst>
              <a:gd name="T0" fmla="*/ 2147483647 w 507"/>
              <a:gd name="T1" fmla="*/ 2147483647 h 815"/>
              <a:gd name="T2" fmla="*/ 2147483647 w 507"/>
              <a:gd name="T3" fmla="*/ 2147483647 h 815"/>
              <a:gd name="T4" fmla="*/ 2147483647 w 507"/>
              <a:gd name="T5" fmla="*/ 2147483647 h 815"/>
              <a:gd name="T6" fmla="*/ 2147483647 w 507"/>
              <a:gd name="T7" fmla="*/ 2147483647 h 815"/>
              <a:gd name="T8" fmla="*/ 2147483647 w 507"/>
              <a:gd name="T9" fmla="*/ 2147483647 h 815"/>
              <a:gd name="T10" fmla="*/ 2147483647 w 507"/>
              <a:gd name="T11" fmla="*/ 2147483647 h 815"/>
              <a:gd name="T12" fmla="*/ 2147483647 w 507"/>
              <a:gd name="T13" fmla="*/ 2147483647 h 815"/>
              <a:gd name="T14" fmla="*/ 2147483647 w 507"/>
              <a:gd name="T15" fmla="*/ 2147483647 h 815"/>
              <a:gd name="T16" fmla="*/ 2147483647 w 507"/>
              <a:gd name="T17" fmla="*/ 2147483647 h 815"/>
              <a:gd name="T18" fmla="*/ 2147483647 w 507"/>
              <a:gd name="T19" fmla="*/ 2147483647 h 815"/>
              <a:gd name="T20" fmla="*/ 2147483647 w 507"/>
              <a:gd name="T21" fmla="*/ 2147483647 h 815"/>
              <a:gd name="T22" fmla="*/ 2147483647 w 507"/>
              <a:gd name="T23" fmla="*/ 2147483647 h 815"/>
              <a:gd name="T24" fmla="*/ 2147483647 w 507"/>
              <a:gd name="T25" fmla="*/ 2147483647 h 815"/>
              <a:gd name="T26" fmla="*/ 2147483647 w 507"/>
              <a:gd name="T27" fmla="*/ 2147483647 h 815"/>
              <a:gd name="T28" fmla="*/ 2147483647 w 507"/>
              <a:gd name="T29" fmla="*/ 2147483647 h 815"/>
              <a:gd name="T30" fmla="*/ 2147483647 w 507"/>
              <a:gd name="T31" fmla="*/ 2147483647 h 815"/>
              <a:gd name="T32" fmla="*/ 2147483647 w 507"/>
              <a:gd name="T33" fmla="*/ 2147483647 h 815"/>
              <a:gd name="T34" fmla="*/ 2147483647 w 507"/>
              <a:gd name="T35" fmla="*/ 2147483647 h 815"/>
              <a:gd name="T36" fmla="*/ 2147483647 w 507"/>
              <a:gd name="T37" fmla="*/ 2147483647 h 815"/>
              <a:gd name="T38" fmla="*/ 2147483647 w 507"/>
              <a:gd name="T39" fmla="*/ 2147483647 h 815"/>
              <a:gd name="T40" fmla="*/ 2147483647 w 507"/>
              <a:gd name="T41" fmla="*/ 2147483647 h 815"/>
              <a:gd name="T42" fmla="*/ 2147483647 w 507"/>
              <a:gd name="T43" fmla="*/ 2147483647 h 815"/>
              <a:gd name="T44" fmla="*/ 2147483647 w 507"/>
              <a:gd name="T45" fmla="*/ 2147483647 h 815"/>
              <a:gd name="T46" fmla="*/ 2147483647 w 507"/>
              <a:gd name="T47" fmla="*/ 2147483647 h 815"/>
              <a:gd name="T48" fmla="*/ 2147483647 w 507"/>
              <a:gd name="T49" fmla="*/ 2147483647 h 815"/>
              <a:gd name="T50" fmla="*/ 2147483647 w 507"/>
              <a:gd name="T51" fmla="*/ 2147483647 h 815"/>
              <a:gd name="T52" fmla="*/ 2147483647 w 507"/>
              <a:gd name="T53" fmla="*/ 2147483647 h 815"/>
              <a:gd name="T54" fmla="*/ 2147483647 w 507"/>
              <a:gd name="T55" fmla="*/ 2147483647 h 815"/>
              <a:gd name="T56" fmla="*/ 2147483647 w 507"/>
              <a:gd name="T57" fmla="*/ 2147483647 h 815"/>
              <a:gd name="T58" fmla="*/ 2147483647 w 507"/>
              <a:gd name="T59" fmla="*/ 2147483647 h 815"/>
              <a:gd name="T60" fmla="*/ 2147483647 w 507"/>
              <a:gd name="T61" fmla="*/ 2147483647 h 815"/>
              <a:gd name="T62" fmla="*/ 2147483647 w 507"/>
              <a:gd name="T63" fmla="*/ 2147483647 h 815"/>
              <a:gd name="T64" fmla="*/ 2147483647 w 507"/>
              <a:gd name="T65" fmla="*/ 2147483647 h 815"/>
              <a:gd name="T66" fmla="*/ 2147483647 w 507"/>
              <a:gd name="T67" fmla="*/ 2147483647 h 815"/>
              <a:gd name="T68" fmla="*/ 2147483647 w 507"/>
              <a:gd name="T69" fmla="*/ 2147483647 h 815"/>
              <a:gd name="T70" fmla="*/ 2147483647 w 507"/>
              <a:gd name="T71" fmla="*/ 0 h 815"/>
              <a:gd name="T72" fmla="*/ 2147483647 w 507"/>
              <a:gd name="T73" fmla="*/ 2147483647 h 815"/>
              <a:gd name="T74" fmla="*/ 2147483647 w 507"/>
              <a:gd name="T75" fmla="*/ 2147483647 h 815"/>
              <a:gd name="T76" fmla="*/ 2147483647 w 507"/>
              <a:gd name="T77" fmla="*/ 2147483647 h 815"/>
              <a:gd name="T78" fmla="*/ 2147483647 w 507"/>
              <a:gd name="T79" fmla="*/ 2147483647 h 815"/>
              <a:gd name="T80" fmla="*/ 2147483647 w 507"/>
              <a:gd name="T81" fmla="*/ 2147483647 h 815"/>
              <a:gd name="T82" fmla="*/ 2147483647 w 507"/>
              <a:gd name="T83" fmla="*/ 2147483647 h 815"/>
              <a:gd name="T84" fmla="*/ 2147483647 w 507"/>
              <a:gd name="T85" fmla="*/ 2147483647 h 815"/>
              <a:gd name="T86" fmla="*/ 2147483647 w 507"/>
              <a:gd name="T87" fmla="*/ 2147483647 h 815"/>
              <a:gd name="T88" fmla="*/ 2147483647 w 507"/>
              <a:gd name="T89" fmla="*/ 2147483647 h 815"/>
              <a:gd name="T90" fmla="*/ 2147483647 w 507"/>
              <a:gd name="T91" fmla="*/ 2147483647 h 815"/>
              <a:gd name="T92" fmla="*/ 2147483647 w 507"/>
              <a:gd name="T93" fmla="*/ 2147483647 h 815"/>
              <a:gd name="T94" fmla="*/ 2147483647 w 507"/>
              <a:gd name="T95" fmla="*/ 2147483647 h 815"/>
              <a:gd name="T96" fmla="*/ 2147483647 w 507"/>
              <a:gd name="T97" fmla="*/ 214748364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9" name="Freeform 250"/>
          <p:cNvSpPr>
            <a:spLocks/>
          </p:cNvSpPr>
          <p:nvPr/>
        </p:nvSpPr>
        <p:spPr bwMode="auto">
          <a:xfrm>
            <a:off x="1587500" y="1825625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5" name="Freeform 251"/>
          <p:cNvSpPr>
            <a:spLocks/>
          </p:cNvSpPr>
          <p:nvPr/>
        </p:nvSpPr>
        <p:spPr bwMode="auto">
          <a:xfrm>
            <a:off x="2081213" y="3833813"/>
            <a:ext cx="917575" cy="915987"/>
          </a:xfrm>
          <a:custGeom>
            <a:avLst/>
            <a:gdLst>
              <a:gd name="T0" fmla="*/ 72 w 582"/>
              <a:gd name="T1" fmla="*/ 653 h 622"/>
              <a:gd name="T2" fmla="*/ 159 w 582"/>
              <a:gd name="T3" fmla="*/ 611 h 622"/>
              <a:gd name="T4" fmla="*/ 217 w 582"/>
              <a:gd name="T5" fmla="*/ 603 h 622"/>
              <a:gd name="T6" fmla="*/ 217 w 582"/>
              <a:gd name="T7" fmla="*/ 593 h 622"/>
              <a:gd name="T8" fmla="*/ 241 w 582"/>
              <a:gd name="T9" fmla="*/ 593 h 622"/>
              <a:gd name="T10" fmla="*/ 263 w 582"/>
              <a:gd name="T11" fmla="*/ 594 h 622"/>
              <a:gd name="T12" fmla="*/ 330 w 582"/>
              <a:gd name="T13" fmla="*/ 602 h 622"/>
              <a:gd name="T14" fmla="*/ 368 w 582"/>
              <a:gd name="T15" fmla="*/ 603 h 622"/>
              <a:gd name="T16" fmla="*/ 418 w 582"/>
              <a:gd name="T17" fmla="*/ 609 h 622"/>
              <a:gd name="T18" fmla="*/ 450 w 582"/>
              <a:gd name="T19" fmla="*/ 610 h 622"/>
              <a:gd name="T20" fmla="*/ 473 w 582"/>
              <a:gd name="T21" fmla="*/ 611 h 622"/>
              <a:gd name="T22" fmla="*/ 476 w 582"/>
              <a:gd name="T23" fmla="*/ 611 h 622"/>
              <a:gd name="T24" fmla="*/ 506 w 582"/>
              <a:gd name="T25" fmla="*/ 614 h 622"/>
              <a:gd name="T26" fmla="*/ 526 w 582"/>
              <a:gd name="T27" fmla="*/ 614 h 622"/>
              <a:gd name="T28" fmla="*/ 531 w 582"/>
              <a:gd name="T29" fmla="*/ 603 h 622"/>
              <a:gd name="T30" fmla="*/ 534 w 582"/>
              <a:gd name="T31" fmla="*/ 560 h 622"/>
              <a:gd name="T32" fmla="*/ 535 w 582"/>
              <a:gd name="T33" fmla="*/ 543 h 622"/>
              <a:gd name="T34" fmla="*/ 537 w 582"/>
              <a:gd name="T35" fmla="*/ 503 h 622"/>
              <a:gd name="T36" fmla="*/ 540 w 582"/>
              <a:gd name="T37" fmla="*/ 458 h 622"/>
              <a:gd name="T38" fmla="*/ 541 w 582"/>
              <a:gd name="T39" fmla="*/ 442 h 622"/>
              <a:gd name="T40" fmla="*/ 541 w 582"/>
              <a:gd name="T41" fmla="*/ 434 h 622"/>
              <a:gd name="T42" fmla="*/ 542 w 582"/>
              <a:gd name="T43" fmla="*/ 418 h 622"/>
              <a:gd name="T44" fmla="*/ 544 w 582"/>
              <a:gd name="T45" fmla="*/ 386 h 622"/>
              <a:gd name="T46" fmla="*/ 545 w 582"/>
              <a:gd name="T47" fmla="*/ 349 h 622"/>
              <a:gd name="T48" fmla="*/ 547 w 582"/>
              <a:gd name="T49" fmla="*/ 336 h 622"/>
              <a:gd name="T50" fmla="*/ 548 w 582"/>
              <a:gd name="T51" fmla="*/ 302 h 622"/>
              <a:gd name="T52" fmla="*/ 549 w 582"/>
              <a:gd name="T53" fmla="*/ 287 h 622"/>
              <a:gd name="T54" fmla="*/ 551 w 582"/>
              <a:gd name="T55" fmla="*/ 269 h 622"/>
              <a:gd name="T56" fmla="*/ 551 w 582"/>
              <a:gd name="T57" fmla="*/ 249 h 622"/>
              <a:gd name="T58" fmla="*/ 552 w 582"/>
              <a:gd name="T59" fmla="*/ 234 h 622"/>
              <a:gd name="T60" fmla="*/ 553 w 582"/>
              <a:gd name="T61" fmla="*/ 185 h 622"/>
              <a:gd name="T62" fmla="*/ 555 w 582"/>
              <a:gd name="T63" fmla="*/ 180 h 622"/>
              <a:gd name="T64" fmla="*/ 558 w 582"/>
              <a:gd name="T65" fmla="*/ 99 h 622"/>
              <a:gd name="T66" fmla="*/ 562 w 582"/>
              <a:gd name="T67" fmla="*/ 74 h 622"/>
              <a:gd name="T68" fmla="*/ 565 w 582"/>
              <a:gd name="T69" fmla="*/ 44 h 622"/>
              <a:gd name="T70" fmla="*/ 538 w 582"/>
              <a:gd name="T71" fmla="*/ 38 h 622"/>
              <a:gd name="T72" fmla="*/ 483 w 582"/>
              <a:gd name="T73" fmla="*/ 35 h 622"/>
              <a:gd name="T74" fmla="*/ 404 w 582"/>
              <a:gd name="T75" fmla="*/ 31 h 622"/>
              <a:gd name="T76" fmla="*/ 379 w 582"/>
              <a:gd name="T77" fmla="*/ 29 h 622"/>
              <a:gd name="T78" fmla="*/ 339 w 582"/>
              <a:gd name="T79" fmla="*/ 26 h 622"/>
              <a:gd name="T80" fmla="*/ 317 w 582"/>
              <a:gd name="T81" fmla="*/ 23 h 622"/>
              <a:gd name="T82" fmla="*/ 200 w 582"/>
              <a:gd name="T83" fmla="*/ 13 h 622"/>
              <a:gd name="T84" fmla="*/ 196 w 582"/>
              <a:gd name="T85" fmla="*/ 12 h 622"/>
              <a:gd name="T86" fmla="*/ 141 w 582"/>
              <a:gd name="T87" fmla="*/ 6 h 622"/>
              <a:gd name="T88" fmla="*/ 95 w 582"/>
              <a:gd name="T89" fmla="*/ 2 h 622"/>
              <a:gd name="T90" fmla="*/ 67 w 582"/>
              <a:gd name="T91" fmla="*/ 0 h 622"/>
              <a:gd name="T92" fmla="*/ 62 w 582"/>
              <a:gd name="T93" fmla="*/ 57 h 622"/>
              <a:gd name="T94" fmla="*/ 49 w 582"/>
              <a:gd name="T95" fmla="*/ 167 h 622"/>
              <a:gd name="T96" fmla="*/ 42 w 582"/>
              <a:gd name="T97" fmla="*/ 231 h 622"/>
              <a:gd name="T98" fmla="*/ 40 w 582"/>
              <a:gd name="T99" fmla="*/ 252 h 622"/>
              <a:gd name="T100" fmla="*/ 35 w 582"/>
              <a:gd name="T101" fmla="*/ 299 h 622"/>
              <a:gd name="T102" fmla="*/ 29 w 582"/>
              <a:gd name="T103" fmla="*/ 367 h 622"/>
              <a:gd name="T104" fmla="*/ 29 w 582"/>
              <a:gd name="T105" fmla="*/ 372 h 622"/>
              <a:gd name="T106" fmla="*/ 22 w 582"/>
              <a:gd name="T107" fmla="*/ 437 h 622"/>
              <a:gd name="T108" fmla="*/ 16 w 582"/>
              <a:gd name="T109" fmla="*/ 481 h 622"/>
              <a:gd name="T110" fmla="*/ 13 w 582"/>
              <a:gd name="T111" fmla="*/ 510 h 622"/>
              <a:gd name="T112" fmla="*/ 2 w 582"/>
              <a:gd name="T113" fmla="*/ 622 h 622"/>
              <a:gd name="T114" fmla="*/ 0 w 582"/>
              <a:gd name="T115" fmla="*/ 646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76" name="Freeform 252"/>
          <p:cNvSpPr>
            <a:spLocks/>
          </p:cNvSpPr>
          <p:nvPr/>
        </p:nvSpPr>
        <p:spPr bwMode="auto">
          <a:xfrm>
            <a:off x="804863" y="2824163"/>
            <a:ext cx="852487" cy="1228725"/>
          </a:xfrm>
          <a:custGeom>
            <a:avLst/>
            <a:gdLst>
              <a:gd name="T0" fmla="*/ 2 w 540"/>
              <a:gd name="T1" fmla="*/ 326 h 834"/>
              <a:gd name="T2" fmla="*/ 5 w 540"/>
              <a:gd name="T3" fmla="*/ 340 h 834"/>
              <a:gd name="T4" fmla="*/ 11 w 540"/>
              <a:gd name="T5" fmla="*/ 348 h 834"/>
              <a:gd name="T6" fmla="*/ 27 w 540"/>
              <a:gd name="T7" fmla="*/ 372 h 834"/>
              <a:gd name="T8" fmla="*/ 44 w 540"/>
              <a:gd name="T9" fmla="*/ 399 h 834"/>
              <a:gd name="T10" fmla="*/ 49 w 540"/>
              <a:gd name="T11" fmla="*/ 406 h 834"/>
              <a:gd name="T12" fmla="*/ 72 w 540"/>
              <a:gd name="T13" fmla="*/ 437 h 834"/>
              <a:gd name="T14" fmla="*/ 101 w 540"/>
              <a:gd name="T15" fmla="*/ 488 h 834"/>
              <a:gd name="T16" fmla="*/ 137 w 540"/>
              <a:gd name="T17" fmla="*/ 539 h 834"/>
              <a:gd name="T18" fmla="*/ 155 w 540"/>
              <a:gd name="T19" fmla="*/ 567 h 834"/>
              <a:gd name="T20" fmla="*/ 185 w 540"/>
              <a:gd name="T21" fmla="*/ 611 h 834"/>
              <a:gd name="T22" fmla="*/ 248 w 540"/>
              <a:gd name="T23" fmla="*/ 704 h 834"/>
              <a:gd name="T24" fmla="*/ 270 w 540"/>
              <a:gd name="T25" fmla="*/ 741 h 834"/>
              <a:gd name="T26" fmla="*/ 288 w 540"/>
              <a:gd name="T27" fmla="*/ 769 h 834"/>
              <a:gd name="T28" fmla="*/ 338 w 540"/>
              <a:gd name="T29" fmla="*/ 843 h 834"/>
              <a:gd name="T30" fmla="*/ 367 w 540"/>
              <a:gd name="T31" fmla="*/ 848 h 834"/>
              <a:gd name="T32" fmla="*/ 371 w 540"/>
              <a:gd name="T33" fmla="*/ 774 h 834"/>
              <a:gd name="T34" fmla="*/ 391 w 540"/>
              <a:gd name="T35" fmla="*/ 748 h 834"/>
              <a:gd name="T36" fmla="*/ 429 w 540"/>
              <a:gd name="T37" fmla="*/ 749 h 834"/>
              <a:gd name="T38" fmla="*/ 443 w 540"/>
              <a:gd name="T39" fmla="*/ 658 h 834"/>
              <a:gd name="T40" fmla="*/ 448 w 540"/>
              <a:gd name="T41" fmla="*/ 607 h 834"/>
              <a:gd name="T42" fmla="*/ 453 w 540"/>
              <a:gd name="T43" fmla="*/ 572 h 834"/>
              <a:gd name="T44" fmla="*/ 460 w 540"/>
              <a:gd name="T45" fmla="*/ 525 h 834"/>
              <a:gd name="T46" fmla="*/ 466 w 540"/>
              <a:gd name="T47" fmla="*/ 488 h 834"/>
              <a:gd name="T48" fmla="*/ 468 w 540"/>
              <a:gd name="T49" fmla="*/ 472 h 834"/>
              <a:gd name="T50" fmla="*/ 471 w 540"/>
              <a:gd name="T51" fmla="*/ 445 h 834"/>
              <a:gd name="T52" fmla="*/ 484 w 540"/>
              <a:gd name="T53" fmla="*/ 368 h 834"/>
              <a:gd name="T54" fmla="*/ 490 w 540"/>
              <a:gd name="T55" fmla="*/ 327 h 834"/>
              <a:gd name="T56" fmla="*/ 493 w 540"/>
              <a:gd name="T57" fmla="*/ 304 h 834"/>
              <a:gd name="T58" fmla="*/ 503 w 540"/>
              <a:gd name="T59" fmla="*/ 247 h 834"/>
              <a:gd name="T60" fmla="*/ 515 w 540"/>
              <a:gd name="T61" fmla="*/ 167 h 834"/>
              <a:gd name="T62" fmla="*/ 527 w 540"/>
              <a:gd name="T63" fmla="*/ 91 h 834"/>
              <a:gd name="T64" fmla="*/ 510 w 540"/>
              <a:gd name="T65" fmla="*/ 88 h 834"/>
              <a:gd name="T66" fmla="*/ 484 w 540"/>
              <a:gd name="T67" fmla="*/ 84 h 834"/>
              <a:gd name="T68" fmla="*/ 449 w 540"/>
              <a:gd name="T69" fmla="*/ 78 h 834"/>
              <a:gd name="T70" fmla="*/ 300 w 540"/>
              <a:gd name="T71" fmla="*/ 51 h 834"/>
              <a:gd name="T72" fmla="*/ 278 w 540"/>
              <a:gd name="T73" fmla="*/ 46 h 834"/>
              <a:gd name="T74" fmla="*/ 207 w 540"/>
              <a:gd name="T75" fmla="*/ 29 h 834"/>
              <a:gd name="T76" fmla="*/ 169 w 540"/>
              <a:gd name="T77" fmla="*/ 20 h 834"/>
              <a:gd name="T78" fmla="*/ 117 w 540"/>
              <a:gd name="T79" fmla="*/ 9 h 834"/>
              <a:gd name="T80" fmla="*/ 81 w 540"/>
              <a:gd name="T81" fmla="*/ 1 h 834"/>
              <a:gd name="T82" fmla="*/ 66 w 540"/>
              <a:gd name="T83" fmla="*/ 23 h 834"/>
              <a:gd name="T84" fmla="*/ 52 w 540"/>
              <a:gd name="T85" fmla="*/ 88 h 834"/>
              <a:gd name="T86" fmla="*/ 23 w 540"/>
              <a:gd name="T87" fmla="*/ 228 h 834"/>
              <a:gd name="T88" fmla="*/ 15 w 540"/>
              <a:gd name="T89" fmla="*/ 262 h 834"/>
              <a:gd name="T90" fmla="*/ 11 w 540"/>
              <a:gd name="T91" fmla="*/ 282 h 834"/>
              <a:gd name="T92" fmla="*/ 6 w 540"/>
              <a:gd name="T93" fmla="*/ 297 h 834"/>
              <a:gd name="T94" fmla="*/ 4 w 540"/>
              <a:gd name="T95" fmla="*/ 316 h 834"/>
              <a:gd name="T96" fmla="*/ 2 w 540"/>
              <a:gd name="T97" fmla="*/ 322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77" name="Freeform 253"/>
          <p:cNvSpPr>
            <a:spLocks/>
          </p:cNvSpPr>
          <p:nvPr/>
        </p:nvSpPr>
        <p:spPr bwMode="auto">
          <a:xfrm>
            <a:off x="388938" y="2063750"/>
            <a:ext cx="1077912" cy="828675"/>
          </a:xfrm>
          <a:custGeom>
            <a:avLst/>
            <a:gdLst>
              <a:gd name="T0" fmla="*/ 599 w 683"/>
              <a:gd name="T1" fmla="*/ 339 h 564"/>
              <a:gd name="T2" fmla="*/ 602 w 683"/>
              <a:gd name="T3" fmla="*/ 356 h 564"/>
              <a:gd name="T4" fmla="*/ 590 w 683"/>
              <a:gd name="T5" fmla="*/ 386 h 564"/>
              <a:gd name="T6" fmla="*/ 578 w 683"/>
              <a:gd name="T7" fmla="*/ 459 h 564"/>
              <a:gd name="T8" fmla="*/ 534 w 683"/>
              <a:gd name="T9" fmla="*/ 584 h 564"/>
              <a:gd name="T10" fmla="*/ 425 w 683"/>
              <a:gd name="T11" fmla="*/ 562 h 564"/>
              <a:gd name="T12" fmla="*/ 365 w 683"/>
              <a:gd name="T13" fmla="*/ 548 h 564"/>
              <a:gd name="T14" fmla="*/ 311 w 683"/>
              <a:gd name="T15" fmla="*/ 536 h 564"/>
              <a:gd name="T16" fmla="*/ 247 w 683"/>
              <a:gd name="T17" fmla="*/ 517 h 564"/>
              <a:gd name="T18" fmla="*/ 175 w 683"/>
              <a:gd name="T19" fmla="*/ 500 h 564"/>
              <a:gd name="T20" fmla="*/ 95 w 683"/>
              <a:gd name="T21" fmla="*/ 480 h 564"/>
              <a:gd name="T22" fmla="*/ 76 w 683"/>
              <a:gd name="T23" fmla="*/ 475 h 564"/>
              <a:gd name="T24" fmla="*/ 53 w 683"/>
              <a:gd name="T25" fmla="*/ 468 h 564"/>
              <a:gd name="T26" fmla="*/ 24 w 683"/>
              <a:gd name="T27" fmla="*/ 461 h 564"/>
              <a:gd name="T28" fmla="*/ 0 w 683"/>
              <a:gd name="T29" fmla="*/ 442 h 564"/>
              <a:gd name="T30" fmla="*/ 15 w 683"/>
              <a:gd name="T31" fmla="*/ 347 h 564"/>
              <a:gd name="T32" fmla="*/ 52 w 683"/>
              <a:gd name="T33" fmla="*/ 280 h 564"/>
              <a:gd name="T34" fmla="*/ 78 w 683"/>
              <a:gd name="T35" fmla="*/ 208 h 564"/>
              <a:gd name="T36" fmla="*/ 103 w 683"/>
              <a:gd name="T37" fmla="*/ 127 h 564"/>
              <a:gd name="T38" fmla="*/ 127 w 683"/>
              <a:gd name="T39" fmla="*/ 47 h 564"/>
              <a:gd name="T40" fmla="*/ 137 w 683"/>
              <a:gd name="T41" fmla="*/ 0 h 564"/>
              <a:gd name="T42" fmla="*/ 163 w 683"/>
              <a:gd name="T43" fmla="*/ 2 h 564"/>
              <a:gd name="T44" fmla="*/ 181 w 683"/>
              <a:gd name="T45" fmla="*/ 20 h 564"/>
              <a:gd name="T46" fmla="*/ 207 w 683"/>
              <a:gd name="T47" fmla="*/ 29 h 564"/>
              <a:gd name="T48" fmla="*/ 215 w 683"/>
              <a:gd name="T49" fmla="*/ 77 h 564"/>
              <a:gd name="T50" fmla="*/ 213 w 683"/>
              <a:gd name="T51" fmla="*/ 86 h 564"/>
              <a:gd name="T52" fmla="*/ 252 w 683"/>
              <a:gd name="T53" fmla="*/ 104 h 564"/>
              <a:gd name="T54" fmla="*/ 279 w 683"/>
              <a:gd name="T55" fmla="*/ 98 h 564"/>
              <a:gd name="T56" fmla="*/ 303 w 683"/>
              <a:gd name="T57" fmla="*/ 102 h 564"/>
              <a:gd name="T58" fmla="*/ 322 w 683"/>
              <a:gd name="T59" fmla="*/ 113 h 564"/>
              <a:gd name="T60" fmla="*/ 348 w 683"/>
              <a:gd name="T61" fmla="*/ 118 h 564"/>
              <a:gd name="T62" fmla="*/ 377 w 683"/>
              <a:gd name="T63" fmla="*/ 121 h 564"/>
              <a:gd name="T64" fmla="*/ 418 w 683"/>
              <a:gd name="T65" fmla="*/ 117 h 564"/>
              <a:gd name="T66" fmla="*/ 437 w 683"/>
              <a:gd name="T67" fmla="*/ 118 h 564"/>
              <a:gd name="T68" fmla="*/ 470 w 683"/>
              <a:gd name="T69" fmla="*/ 117 h 564"/>
              <a:gd name="T70" fmla="*/ 506 w 683"/>
              <a:gd name="T71" fmla="*/ 117 h 564"/>
              <a:gd name="T72" fmla="*/ 566 w 683"/>
              <a:gd name="T73" fmla="*/ 129 h 564"/>
              <a:gd name="T74" fmla="*/ 591 w 683"/>
              <a:gd name="T75" fmla="*/ 135 h 564"/>
              <a:gd name="T76" fmla="*/ 607 w 683"/>
              <a:gd name="T77" fmla="*/ 138 h 564"/>
              <a:gd name="T78" fmla="*/ 643 w 683"/>
              <a:gd name="T79" fmla="*/ 154 h 564"/>
              <a:gd name="T80" fmla="*/ 663 w 683"/>
              <a:gd name="T81" fmla="*/ 180 h 564"/>
              <a:gd name="T82" fmla="*/ 642 w 683"/>
              <a:gd name="T83" fmla="*/ 230 h 564"/>
              <a:gd name="T84" fmla="*/ 625 w 683"/>
              <a:gd name="T85" fmla="*/ 259 h 564"/>
              <a:gd name="T86" fmla="*/ 587 w 683"/>
              <a:gd name="T87" fmla="*/ 320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83" name="Freeform 254"/>
          <p:cNvSpPr>
            <a:spLocks/>
          </p:cNvSpPr>
          <p:nvPr/>
        </p:nvSpPr>
        <p:spPr bwMode="auto">
          <a:xfrm>
            <a:off x="4991100" y="3040063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9" name="Freeform 255"/>
          <p:cNvSpPr>
            <a:spLocks/>
          </p:cNvSpPr>
          <p:nvPr/>
        </p:nvSpPr>
        <p:spPr bwMode="auto">
          <a:xfrm>
            <a:off x="5083175" y="2400300"/>
            <a:ext cx="528638" cy="669925"/>
          </a:xfrm>
          <a:custGeom>
            <a:avLst/>
            <a:gdLst>
              <a:gd name="T0" fmla="*/ 221 w 335"/>
              <a:gd name="T1" fmla="*/ 161 h 455"/>
              <a:gd name="T2" fmla="*/ 217 w 335"/>
              <a:gd name="T3" fmla="*/ 182 h 455"/>
              <a:gd name="T4" fmla="*/ 198 w 335"/>
              <a:gd name="T5" fmla="*/ 205 h 455"/>
              <a:gd name="T6" fmla="*/ 219 w 335"/>
              <a:gd name="T7" fmla="*/ 236 h 455"/>
              <a:gd name="T8" fmla="*/ 234 w 335"/>
              <a:gd name="T9" fmla="*/ 219 h 455"/>
              <a:gd name="T10" fmla="*/ 238 w 335"/>
              <a:gd name="T11" fmla="*/ 196 h 455"/>
              <a:gd name="T12" fmla="*/ 253 w 335"/>
              <a:gd name="T13" fmla="*/ 182 h 455"/>
              <a:gd name="T14" fmla="*/ 281 w 335"/>
              <a:gd name="T15" fmla="*/ 177 h 455"/>
              <a:gd name="T16" fmla="*/ 309 w 335"/>
              <a:gd name="T17" fmla="*/ 247 h 455"/>
              <a:gd name="T18" fmla="*/ 326 w 335"/>
              <a:gd name="T19" fmla="*/ 291 h 455"/>
              <a:gd name="T20" fmla="*/ 309 w 335"/>
              <a:gd name="T21" fmla="*/ 333 h 455"/>
              <a:gd name="T22" fmla="*/ 299 w 335"/>
              <a:gd name="T23" fmla="*/ 334 h 455"/>
              <a:gd name="T24" fmla="*/ 295 w 335"/>
              <a:gd name="T25" fmla="*/ 369 h 455"/>
              <a:gd name="T26" fmla="*/ 280 w 335"/>
              <a:gd name="T27" fmla="*/ 408 h 455"/>
              <a:gd name="T28" fmla="*/ 263 w 335"/>
              <a:gd name="T29" fmla="*/ 447 h 455"/>
              <a:gd name="T30" fmla="*/ 242 w 335"/>
              <a:gd name="T31" fmla="*/ 451 h 455"/>
              <a:gd name="T32" fmla="*/ 195 w 335"/>
              <a:gd name="T33" fmla="*/ 459 h 455"/>
              <a:gd name="T34" fmla="*/ 165 w 335"/>
              <a:gd name="T35" fmla="*/ 464 h 455"/>
              <a:gd name="T36" fmla="*/ 158 w 335"/>
              <a:gd name="T37" fmla="*/ 459 h 455"/>
              <a:gd name="T38" fmla="*/ 129 w 335"/>
              <a:gd name="T39" fmla="*/ 462 h 455"/>
              <a:gd name="T40" fmla="*/ 120 w 335"/>
              <a:gd name="T41" fmla="*/ 464 h 455"/>
              <a:gd name="T42" fmla="*/ 91 w 335"/>
              <a:gd name="T43" fmla="*/ 466 h 455"/>
              <a:gd name="T44" fmla="*/ 63 w 335"/>
              <a:gd name="T45" fmla="*/ 471 h 455"/>
              <a:gd name="T46" fmla="*/ 38 w 335"/>
              <a:gd name="T47" fmla="*/ 473 h 455"/>
              <a:gd name="T48" fmla="*/ 9 w 335"/>
              <a:gd name="T49" fmla="*/ 478 h 455"/>
              <a:gd name="T50" fmla="*/ 24 w 335"/>
              <a:gd name="T51" fmla="*/ 439 h 455"/>
              <a:gd name="T52" fmla="*/ 40 w 335"/>
              <a:gd name="T53" fmla="*/ 360 h 455"/>
              <a:gd name="T54" fmla="*/ 29 w 335"/>
              <a:gd name="T55" fmla="*/ 318 h 455"/>
              <a:gd name="T56" fmla="*/ 4 w 335"/>
              <a:gd name="T57" fmla="*/ 251 h 455"/>
              <a:gd name="T58" fmla="*/ 2 w 335"/>
              <a:gd name="T59" fmla="*/ 220 h 455"/>
              <a:gd name="T60" fmla="*/ 15 w 335"/>
              <a:gd name="T61" fmla="*/ 175 h 455"/>
              <a:gd name="T62" fmla="*/ 15 w 335"/>
              <a:gd name="T63" fmla="*/ 154 h 455"/>
              <a:gd name="T64" fmla="*/ 23 w 335"/>
              <a:gd name="T65" fmla="*/ 129 h 455"/>
              <a:gd name="T66" fmla="*/ 44 w 335"/>
              <a:gd name="T67" fmla="*/ 98 h 455"/>
              <a:gd name="T68" fmla="*/ 56 w 335"/>
              <a:gd name="T69" fmla="*/ 124 h 455"/>
              <a:gd name="T70" fmla="*/ 63 w 335"/>
              <a:gd name="T71" fmla="*/ 127 h 455"/>
              <a:gd name="T72" fmla="*/ 73 w 335"/>
              <a:gd name="T73" fmla="*/ 94 h 455"/>
              <a:gd name="T74" fmla="*/ 78 w 335"/>
              <a:gd name="T75" fmla="*/ 56 h 455"/>
              <a:gd name="T76" fmla="*/ 93 w 335"/>
              <a:gd name="T77" fmla="*/ 44 h 455"/>
              <a:gd name="T78" fmla="*/ 88 w 335"/>
              <a:gd name="T79" fmla="*/ 16 h 455"/>
              <a:gd name="T80" fmla="*/ 108 w 335"/>
              <a:gd name="T81" fmla="*/ 0 h 455"/>
              <a:gd name="T82" fmla="*/ 151 w 335"/>
              <a:gd name="T83" fmla="*/ 12 h 455"/>
              <a:gd name="T84" fmla="*/ 195 w 335"/>
              <a:gd name="T85" fmla="*/ 33 h 455"/>
              <a:gd name="T86" fmla="*/ 228 w 335"/>
              <a:gd name="T87" fmla="*/ 68 h 455"/>
              <a:gd name="T88" fmla="*/ 224 w 335"/>
              <a:gd name="T89" fmla="*/ 84 h 455"/>
              <a:gd name="T90" fmla="*/ 231 w 335"/>
              <a:gd name="T91" fmla="*/ 100 h 45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35"/>
              <a:gd name="T139" fmla="*/ 0 h 455"/>
              <a:gd name="T140" fmla="*/ 335 w 335"/>
              <a:gd name="T141" fmla="*/ 455 h 45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35" h="455">
                <a:moveTo>
                  <a:pt x="238" y="121"/>
                </a:moveTo>
                <a:lnTo>
                  <a:pt x="228" y="149"/>
                </a:lnTo>
                <a:lnTo>
                  <a:pt x="225" y="153"/>
                </a:lnTo>
                <a:lnTo>
                  <a:pt x="224" y="161"/>
                </a:lnTo>
                <a:lnTo>
                  <a:pt x="225" y="167"/>
                </a:lnTo>
                <a:lnTo>
                  <a:pt x="221" y="174"/>
                </a:lnTo>
                <a:lnTo>
                  <a:pt x="212" y="183"/>
                </a:lnTo>
                <a:lnTo>
                  <a:pt x="203" y="188"/>
                </a:lnTo>
                <a:lnTo>
                  <a:pt x="202" y="193"/>
                </a:lnTo>
                <a:lnTo>
                  <a:pt x="202" y="211"/>
                </a:lnTo>
                <a:lnTo>
                  <a:pt x="209" y="220"/>
                </a:lnTo>
                <a:lnTo>
                  <a:pt x="223" y="224"/>
                </a:lnTo>
                <a:lnTo>
                  <a:pt x="228" y="221"/>
                </a:lnTo>
                <a:lnTo>
                  <a:pt x="236" y="210"/>
                </a:lnTo>
                <a:lnTo>
                  <a:pt x="238" y="207"/>
                </a:lnTo>
                <a:lnTo>
                  <a:pt x="243" y="193"/>
                </a:lnTo>
                <a:lnTo>
                  <a:pt x="248" y="190"/>
                </a:lnTo>
                <a:lnTo>
                  <a:pt x="242" y="186"/>
                </a:lnTo>
                <a:lnTo>
                  <a:pt x="249" y="183"/>
                </a:lnTo>
                <a:lnTo>
                  <a:pt x="252" y="178"/>
                </a:lnTo>
                <a:lnTo>
                  <a:pt x="261" y="174"/>
                </a:lnTo>
                <a:lnTo>
                  <a:pt x="271" y="164"/>
                </a:lnTo>
                <a:lnTo>
                  <a:pt x="275" y="164"/>
                </a:lnTo>
                <a:lnTo>
                  <a:pt x="289" y="169"/>
                </a:lnTo>
                <a:lnTo>
                  <a:pt x="297" y="182"/>
                </a:lnTo>
                <a:lnTo>
                  <a:pt x="306" y="201"/>
                </a:lnTo>
                <a:lnTo>
                  <a:pt x="317" y="235"/>
                </a:lnTo>
                <a:lnTo>
                  <a:pt x="320" y="247"/>
                </a:lnTo>
                <a:lnTo>
                  <a:pt x="322" y="257"/>
                </a:lnTo>
                <a:lnTo>
                  <a:pt x="334" y="275"/>
                </a:lnTo>
                <a:lnTo>
                  <a:pt x="331" y="314"/>
                </a:lnTo>
                <a:lnTo>
                  <a:pt x="318" y="328"/>
                </a:lnTo>
                <a:lnTo>
                  <a:pt x="317" y="317"/>
                </a:lnTo>
                <a:lnTo>
                  <a:pt x="321" y="311"/>
                </a:lnTo>
                <a:lnTo>
                  <a:pt x="313" y="311"/>
                </a:lnTo>
                <a:lnTo>
                  <a:pt x="307" y="318"/>
                </a:lnTo>
                <a:lnTo>
                  <a:pt x="304" y="332"/>
                </a:lnTo>
                <a:lnTo>
                  <a:pt x="306" y="338"/>
                </a:lnTo>
                <a:lnTo>
                  <a:pt x="303" y="349"/>
                </a:lnTo>
                <a:lnTo>
                  <a:pt x="297" y="352"/>
                </a:lnTo>
                <a:lnTo>
                  <a:pt x="289" y="364"/>
                </a:lnTo>
                <a:lnTo>
                  <a:pt x="288" y="388"/>
                </a:lnTo>
                <a:lnTo>
                  <a:pt x="275" y="406"/>
                </a:lnTo>
                <a:lnTo>
                  <a:pt x="274" y="421"/>
                </a:lnTo>
                <a:lnTo>
                  <a:pt x="271" y="423"/>
                </a:lnTo>
                <a:lnTo>
                  <a:pt x="263" y="424"/>
                </a:lnTo>
                <a:lnTo>
                  <a:pt x="259" y="424"/>
                </a:lnTo>
                <a:lnTo>
                  <a:pt x="246" y="427"/>
                </a:lnTo>
                <a:lnTo>
                  <a:pt x="238" y="428"/>
                </a:lnTo>
                <a:lnTo>
                  <a:pt x="213" y="433"/>
                </a:lnTo>
                <a:lnTo>
                  <a:pt x="199" y="435"/>
                </a:lnTo>
                <a:lnTo>
                  <a:pt x="196" y="435"/>
                </a:lnTo>
                <a:lnTo>
                  <a:pt x="189" y="437"/>
                </a:lnTo>
                <a:lnTo>
                  <a:pt x="169" y="440"/>
                </a:lnTo>
                <a:lnTo>
                  <a:pt x="164" y="441"/>
                </a:lnTo>
                <a:lnTo>
                  <a:pt x="163" y="434"/>
                </a:lnTo>
                <a:lnTo>
                  <a:pt x="162" y="435"/>
                </a:lnTo>
                <a:lnTo>
                  <a:pt x="148" y="437"/>
                </a:lnTo>
                <a:lnTo>
                  <a:pt x="138" y="438"/>
                </a:lnTo>
                <a:lnTo>
                  <a:pt x="133" y="438"/>
                </a:lnTo>
                <a:lnTo>
                  <a:pt x="130" y="438"/>
                </a:lnTo>
                <a:lnTo>
                  <a:pt x="128" y="440"/>
                </a:lnTo>
                <a:lnTo>
                  <a:pt x="124" y="440"/>
                </a:lnTo>
                <a:lnTo>
                  <a:pt x="119" y="440"/>
                </a:lnTo>
                <a:lnTo>
                  <a:pt x="108" y="442"/>
                </a:lnTo>
                <a:lnTo>
                  <a:pt x="95" y="442"/>
                </a:lnTo>
                <a:lnTo>
                  <a:pt x="88" y="444"/>
                </a:lnTo>
                <a:lnTo>
                  <a:pt x="69" y="447"/>
                </a:lnTo>
                <a:lnTo>
                  <a:pt x="63" y="447"/>
                </a:lnTo>
                <a:lnTo>
                  <a:pt x="49" y="448"/>
                </a:lnTo>
                <a:lnTo>
                  <a:pt x="48" y="449"/>
                </a:lnTo>
                <a:lnTo>
                  <a:pt x="38" y="449"/>
                </a:lnTo>
                <a:lnTo>
                  <a:pt x="26" y="452"/>
                </a:lnTo>
                <a:lnTo>
                  <a:pt x="19" y="452"/>
                </a:lnTo>
                <a:lnTo>
                  <a:pt x="9" y="454"/>
                </a:lnTo>
                <a:lnTo>
                  <a:pt x="2" y="454"/>
                </a:lnTo>
                <a:lnTo>
                  <a:pt x="13" y="442"/>
                </a:lnTo>
                <a:lnTo>
                  <a:pt x="24" y="416"/>
                </a:lnTo>
                <a:lnTo>
                  <a:pt x="33" y="396"/>
                </a:lnTo>
                <a:lnTo>
                  <a:pt x="37" y="377"/>
                </a:lnTo>
                <a:lnTo>
                  <a:pt x="40" y="341"/>
                </a:lnTo>
                <a:lnTo>
                  <a:pt x="38" y="339"/>
                </a:lnTo>
                <a:lnTo>
                  <a:pt x="34" y="314"/>
                </a:lnTo>
                <a:lnTo>
                  <a:pt x="29" y="302"/>
                </a:lnTo>
                <a:lnTo>
                  <a:pt x="11" y="267"/>
                </a:lnTo>
                <a:lnTo>
                  <a:pt x="11" y="265"/>
                </a:lnTo>
                <a:lnTo>
                  <a:pt x="4" y="239"/>
                </a:lnTo>
                <a:lnTo>
                  <a:pt x="6" y="238"/>
                </a:lnTo>
                <a:lnTo>
                  <a:pt x="8" y="228"/>
                </a:lnTo>
                <a:lnTo>
                  <a:pt x="2" y="208"/>
                </a:lnTo>
                <a:lnTo>
                  <a:pt x="0" y="204"/>
                </a:lnTo>
                <a:lnTo>
                  <a:pt x="6" y="188"/>
                </a:lnTo>
                <a:lnTo>
                  <a:pt x="15" y="167"/>
                </a:lnTo>
                <a:lnTo>
                  <a:pt x="15" y="158"/>
                </a:lnTo>
                <a:lnTo>
                  <a:pt x="15" y="150"/>
                </a:lnTo>
                <a:lnTo>
                  <a:pt x="15" y="146"/>
                </a:lnTo>
                <a:lnTo>
                  <a:pt x="11" y="133"/>
                </a:lnTo>
                <a:lnTo>
                  <a:pt x="23" y="123"/>
                </a:lnTo>
                <a:lnTo>
                  <a:pt x="23" y="121"/>
                </a:lnTo>
                <a:lnTo>
                  <a:pt x="23" y="107"/>
                </a:lnTo>
                <a:lnTo>
                  <a:pt x="29" y="107"/>
                </a:lnTo>
                <a:lnTo>
                  <a:pt x="44" y="94"/>
                </a:lnTo>
                <a:lnTo>
                  <a:pt x="59" y="76"/>
                </a:lnTo>
                <a:lnTo>
                  <a:pt x="54" y="93"/>
                </a:lnTo>
                <a:lnTo>
                  <a:pt x="56" y="116"/>
                </a:lnTo>
                <a:lnTo>
                  <a:pt x="63" y="94"/>
                </a:lnTo>
                <a:lnTo>
                  <a:pt x="66" y="107"/>
                </a:lnTo>
                <a:lnTo>
                  <a:pt x="63" y="119"/>
                </a:lnTo>
                <a:lnTo>
                  <a:pt x="66" y="119"/>
                </a:lnTo>
                <a:lnTo>
                  <a:pt x="70" y="105"/>
                </a:lnTo>
                <a:lnTo>
                  <a:pt x="73" y="90"/>
                </a:lnTo>
                <a:lnTo>
                  <a:pt x="70" y="68"/>
                </a:lnTo>
                <a:lnTo>
                  <a:pt x="70" y="64"/>
                </a:lnTo>
                <a:lnTo>
                  <a:pt x="78" y="52"/>
                </a:lnTo>
                <a:lnTo>
                  <a:pt x="90" y="48"/>
                </a:lnTo>
                <a:lnTo>
                  <a:pt x="97" y="47"/>
                </a:lnTo>
                <a:lnTo>
                  <a:pt x="97" y="40"/>
                </a:lnTo>
                <a:lnTo>
                  <a:pt x="88" y="33"/>
                </a:lnTo>
                <a:lnTo>
                  <a:pt x="88" y="19"/>
                </a:lnTo>
                <a:lnTo>
                  <a:pt x="92" y="16"/>
                </a:lnTo>
                <a:lnTo>
                  <a:pt x="92" y="5"/>
                </a:lnTo>
                <a:lnTo>
                  <a:pt x="108" y="4"/>
                </a:lnTo>
                <a:lnTo>
                  <a:pt x="112" y="0"/>
                </a:lnTo>
                <a:lnTo>
                  <a:pt x="116" y="2"/>
                </a:lnTo>
                <a:lnTo>
                  <a:pt x="131" y="9"/>
                </a:lnTo>
                <a:lnTo>
                  <a:pt x="155" y="12"/>
                </a:lnTo>
                <a:lnTo>
                  <a:pt x="163" y="23"/>
                </a:lnTo>
                <a:lnTo>
                  <a:pt x="181" y="26"/>
                </a:lnTo>
                <a:lnTo>
                  <a:pt x="199" y="33"/>
                </a:lnTo>
                <a:lnTo>
                  <a:pt x="212" y="33"/>
                </a:lnTo>
                <a:lnTo>
                  <a:pt x="221" y="48"/>
                </a:lnTo>
                <a:lnTo>
                  <a:pt x="232" y="64"/>
                </a:lnTo>
                <a:lnTo>
                  <a:pt x="224" y="62"/>
                </a:lnTo>
                <a:lnTo>
                  <a:pt x="221" y="71"/>
                </a:lnTo>
                <a:lnTo>
                  <a:pt x="228" y="80"/>
                </a:lnTo>
                <a:lnTo>
                  <a:pt x="232" y="82"/>
                </a:lnTo>
                <a:lnTo>
                  <a:pt x="232" y="84"/>
                </a:lnTo>
                <a:lnTo>
                  <a:pt x="235" y="96"/>
                </a:lnTo>
                <a:lnTo>
                  <a:pt x="238" y="121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80" name="Freeform 256"/>
          <p:cNvSpPr>
            <a:spLocks/>
          </p:cNvSpPr>
          <p:nvPr/>
        </p:nvSpPr>
        <p:spPr bwMode="auto">
          <a:xfrm>
            <a:off x="4576763" y="2174875"/>
            <a:ext cx="830262" cy="374650"/>
          </a:xfrm>
          <a:custGeom>
            <a:avLst/>
            <a:gdLst>
              <a:gd name="T0" fmla="*/ 287 w 525"/>
              <a:gd name="T1" fmla="*/ 187 h 254"/>
              <a:gd name="T2" fmla="*/ 272 w 525"/>
              <a:gd name="T3" fmla="*/ 188 h 254"/>
              <a:gd name="T4" fmla="*/ 258 w 525"/>
              <a:gd name="T5" fmla="*/ 181 h 254"/>
              <a:gd name="T6" fmla="*/ 228 w 525"/>
              <a:gd name="T7" fmla="*/ 252 h 254"/>
              <a:gd name="T8" fmla="*/ 222 w 525"/>
              <a:gd name="T9" fmla="*/ 269 h 254"/>
              <a:gd name="T10" fmla="*/ 196 w 525"/>
              <a:gd name="T11" fmla="*/ 198 h 254"/>
              <a:gd name="T12" fmla="*/ 185 w 525"/>
              <a:gd name="T13" fmla="*/ 194 h 254"/>
              <a:gd name="T14" fmla="*/ 179 w 525"/>
              <a:gd name="T15" fmla="*/ 194 h 254"/>
              <a:gd name="T16" fmla="*/ 177 w 525"/>
              <a:gd name="T17" fmla="*/ 184 h 254"/>
              <a:gd name="T18" fmla="*/ 163 w 525"/>
              <a:gd name="T19" fmla="*/ 176 h 254"/>
              <a:gd name="T20" fmla="*/ 135 w 525"/>
              <a:gd name="T21" fmla="*/ 176 h 254"/>
              <a:gd name="T22" fmla="*/ 129 w 525"/>
              <a:gd name="T23" fmla="*/ 173 h 254"/>
              <a:gd name="T24" fmla="*/ 114 w 525"/>
              <a:gd name="T25" fmla="*/ 168 h 254"/>
              <a:gd name="T26" fmla="*/ 103 w 525"/>
              <a:gd name="T27" fmla="*/ 159 h 254"/>
              <a:gd name="T28" fmla="*/ 38 w 525"/>
              <a:gd name="T29" fmla="*/ 147 h 254"/>
              <a:gd name="T30" fmla="*/ 15 w 525"/>
              <a:gd name="T31" fmla="*/ 127 h 254"/>
              <a:gd name="T32" fmla="*/ 12 w 525"/>
              <a:gd name="T33" fmla="*/ 113 h 254"/>
              <a:gd name="T34" fmla="*/ 37 w 525"/>
              <a:gd name="T35" fmla="*/ 92 h 254"/>
              <a:gd name="T36" fmla="*/ 55 w 525"/>
              <a:gd name="T37" fmla="*/ 86 h 254"/>
              <a:gd name="T38" fmla="*/ 106 w 525"/>
              <a:gd name="T39" fmla="*/ 58 h 254"/>
              <a:gd name="T40" fmla="*/ 127 w 525"/>
              <a:gd name="T41" fmla="*/ 30 h 254"/>
              <a:gd name="T42" fmla="*/ 137 w 525"/>
              <a:gd name="T43" fmla="*/ 13 h 254"/>
              <a:gd name="T44" fmla="*/ 166 w 525"/>
              <a:gd name="T45" fmla="*/ 0 h 254"/>
              <a:gd name="T46" fmla="*/ 186 w 525"/>
              <a:gd name="T47" fmla="*/ 4 h 254"/>
              <a:gd name="T48" fmla="*/ 152 w 525"/>
              <a:gd name="T49" fmla="*/ 31 h 254"/>
              <a:gd name="T50" fmla="*/ 143 w 525"/>
              <a:gd name="T51" fmla="*/ 49 h 254"/>
              <a:gd name="T52" fmla="*/ 138 w 525"/>
              <a:gd name="T53" fmla="*/ 65 h 254"/>
              <a:gd name="T54" fmla="*/ 168 w 525"/>
              <a:gd name="T55" fmla="*/ 65 h 254"/>
              <a:gd name="T56" fmla="*/ 204 w 525"/>
              <a:gd name="T57" fmla="*/ 79 h 254"/>
              <a:gd name="T58" fmla="*/ 242 w 525"/>
              <a:gd name="T59" fmla="*/ 106 h 254"/>
              <a:gd name="T60" fmla="*/ 275 w 525"/>
              <a:gd name="T61" fmla="*/ 100 h 254"/>
              <a:gd name="T62" fmla="*/ 278 w 525"/>
              <a:gd name="T63" fmla="*/ 100 h 254"/>
              <a:gd name="T64" fmla="*/ 315 w 525"/>
              <a:gd name="T65" fmla="*/ 76 h 254"/>
              <a:gd name="T66" fmla="*/ 341 w 525"/>
              <a:gd name="T67" fmla="*/ 72 h 254"/>
              <a:gd name="T68" fmla="*/ 378 w 525"/>
              <a:gd name="T69" fmla="*/ 58 h 254"/>
              <a:gd name="T70" fmla="*/ 392 w 525"/>
              <a:gd name="T71" fmla="*/ 83 h 254"/>
              <a:gd name="T72" fmla="*/ 416 w 525"/>
              <a:gd name="T73" fmla="*/ 84 h 254"/>
              <a:gd name="T74" fmla="*/ 430 w 525"/>
              <a:gd name="T75" fmla="*/ 88 h 254"/>
              <a:gd name="T76" fmla="*/ 451 w 525"/>
              <a:gd name="T77" fmla="*/ 76 h 254"/>
              <a:gd name="T78" fmla="*/ 460 w 525"/>
              <a:gd name="T79" fmla="*/ 72 h 254"/>
              <a:gd name="T80" fmla="*/ 462 w 525"/>
              <a:gd name="T81" fmla="*/ 88 h 254"/>
              <a:gd name="T82" fmla="*/ 475 w 525"/>
              <a:gd name="T83" fmla="*/ 115 h 254"/>
              <a:gd name="T84" fmla="*/ 484 w 525"/>
              <a:gd name="T85" fmla="*/ 123 h 254"/>
              <a:gd name="T86" fmla="*/ 495 w 525"/>
              <a:gd name="T87" fmla="*/ 119 h 254"/>
              <a:gd name="T88" fmla="*/ 516 w 525"/>
              <a:gd name="T89" fmla="*/ 126 h 254"/>
              <a:gd name="T90" fmla="*/ 496 w 525"/>
              <a:gd name="T91" fmla="*/ 135 h 254"/>
              <a:gd name="T92" fmla="*/ 478 w 525"/>
              <a:gd name="T93" fmla="*/ 135 h 254"/>
              <a:gd name="T94" fmla="*/ 451 w 525"/>
              <a:gd name="T95" fmla="*/ 141 h 254"/>
              <a:gd name="T96" fmla="*/ 426 w 525"/>
              <a:gd name="T97" fmla="*/ 137 h 254"/>
              <a:gd name="T98" fmla="*/ 402 w 525"/>
              <a:gd name="T99" fmla="*/ 140 h 254"/>
              <a:gd name="T100" fmla="*/ 367 w 525"/>
              <a:gd name="T101" fmla="*/ 135 h 254"/>
              <a:gd name="T102" fmla="*/ 351 w 525"/>
              <a:gd name="T103" fmla="*/ 151 h 254"/>
              <a:gd name="T104" fmla="*/ 337 w 525"/>
              <a:gd name="T105" fmla="*/ 156 h 254"/>
              <a:gd name="T106" fmla="*/ 313 w 525"/>
              <a:gd name="T107" fmla="*/ 158 h 25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25"/>
              <a:gd name="T163" fmla="*/ 0 h 254"/>
              <a:gd name="T164" fmla="*/ 525 w 525"/>
              <a:gd name="T165" fmla="*/ 254 h 25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25" h="254">
                <a:moveTo>
                  <a:pt x="305" y="172"/>
                </a:moveTo>
                <a:lnTo>
                  <a:pt x="291" y="175"/>
                </a:lnTo>
                <a:lnTo>
                  <a:pt x="282" y="162"/>
                </a:lnTo>
                <a:lnTo>
                  <a:pt x="276" y="176"/>
                </a:lnTo>
                <a:lnTo>
                  <a:pt x="265" y="176"/>
                </a:lnTo>
                <a:lnTo>
                  <a:pt x="262" y="169"/>
                </a:lnTo>
                <a:lnTo>
                  <a:pt x="246" y="201"/>
                </a:lnTo>
                <a:lnTo>
                  <a:pt x="232" y="236"/>
                </a:lnTo>
                <a:lnTo>
                  <a:pt x="225" y="250"/>
                </a:lnTo>
                <a:lnTo>
                  <a:pt x="226" y="253"/>
                </a:lnTo>
                <a:lnTo>
                  <a:pt x="219" y="250"/>
                </a:lnTo>
                <a:lnTo>
                  <a:pt x="200" y="186"/>
                </a:lnTo>
                <a:lnTo>
                  <a:pt x="197" y="184"/>
                </a:lnTo>
                <a:lnTo>
                  <a:pt x="189" y="182"/>
                </a:lnTo>
                <a:lnTo>
                  <a:pt x="189" y="180"/>
                </a:lnTo>
                <a:lnTo>
                  <a:pt x="183" y="182"/>
                </a:lnTo>
                <a:lnTo>
                  <a:pt x="179" y="179"/>
                </a:lnTo>
                <a:lnTo>
                  <a:pt x="181" y="172"/>
                </a:lnTo>
                <a:lnTo>
                  <a:pt x="178" y="168"/>
                </a:lnTo>
                <a:lnTo>
                  <a:pt x="167" y="164"/>
                </a:lnTo>
                <a:lnTo>
                  <a:pt x="147" y="162"/>
                </a:lnTo>
                <a:lnTo>
                  <a:pt x="139" y="164"/>
                </a:lnTo>
                <a:lnTo>
                  <a:pt x="134" y="161"/>
                </a:lnTo>
                <a:lnTo>
                  <a:pt x="129" y="161"/>
                </a:lnTo>
                <a:lnTo>
                  <a:pt x="121" y="161"/>
                </a:lnTo>
                <a:lnTo>
                  <a:pt x="114" y="157"/>
                </a:lnTo>
                <a:lnTo>
                  <a:pt x="110" y="155"/>
                </a:lnTo>
                <a:lnTo>
                  <a:pt x="103" y="151"/>
                </a:lnTo>
                <a:lnTo>
                  <a:pt x="44" y="140"/>
                </a:lnTo>
                <a:lnTo>
                  <a:pt x="38" y="139"/>
                </a:lnTo>
                <a:lnTo>
                  <a:pt x="23" y="133"/>
                </a:lnTo>
                <a:lnTo>
                  <a:pt x="15" y="119"/>
                </a:lnTo>
                <a:lnTo>
                  <a:pt x="0" y="112"/>
                </a:lnTo>
                <a:lnTo>
                  <a:pt x="12" y="105"/>
                </a:lnTo>
                <a:lnTo>
                  <a:pt x="29" y="97"/>
                </a:lnTo>
                <a:lnTo>
                  <a:pt x="37" y="88"/>
                </a:lnTo>
                <a:lnTo>
                  <a:pt x="47" y="82"/>
                </a:lnTo>
                <a:lnTo>
                  <a:pt x="55" y="82"/>
                </a:lnTo>
                <a:lnTo>
                  <a:pt x="84" y="70"/>
                </a:lnTo>
                <a:lnTo>
                  <a:pt x="106" y="54"/>
                </a:lnTo>
                <a:lnTo>
                  <a:pt x="110" y="45"/>
                </a:lnTo>
                <a:lnTo>
                  <a:pt x="127" y="30"/>
                </a:lnTo>
                <a:lnTo>
                  <a:pt x="134" y="25"/>
                </a:lnTo>
                <a:lnTo>
                  <a:pt x="141" y="13"/>
                </a:lnTo>
                <a:lnTo>
                  <a:pt x="161" y="2"/>
                </a:lnTo>
                <a:lnTo>
                  <a:pt x="170" y="0"/>
                </a:lnTo>
                <a:lnTo>
                  <a:pt x="189" y="1"/>
                </a:lnTo>
                <a:lnTo>
                  <a:pt x="190" y="4"/>
                </a:lnTo>
                <a:lnTo>
                  <a:pt x="172" y="18"/>
                </a:lnTo>
                <a:lnTo>
                  <a:pt x="156" y="31"/>
                </a:lnTo>
                <a:lnTo>
                  <a:pt x="154" y="37"/>
                </a:lnTo>
                <a:lnTo>
                  <a:pt x="147" y="45"/>
                </a:lnTo>
                <a:lnTo>
                  <a:pt x="147" y="52"/>
                </a:lnTo>
                <a:lnTo>
                  <a:pt x="142" y="61"/>
                </a:lnTo>
                <a:lnTo>
                  <a:pt x="157" y="61"/>
                </a:lnTo>
                <a:lnTo>
                  <a:pt x="172" y="61"/>
                </a:lnTo>
                <a:lnTo>
                  <a:pt x="196" y="63"/>
                </a:lnTo>
                <a:lnTo>
                  <a:pt x="208" y="75"/>
                </a:lnTo>
                <a:lnTo>
                  <a:pt x="229" y="100"/>
                </a:lnTo>
                <a:lnTo>
                  <a:pt x="246" y="98"/>
                </a:lnTo>
                <a:lnTo>
                  <a:pt x="273" y="97"/>
                </a:lnTo>
                <a:lnTo>
                  <a:pt x="279" y="94"/>
                </a:lnTo>
                <a:lnTo>
                  <a:pt x="276" y="90"/>
                </a:lnTo>
                <a:lnTo>
                  <a:pt x="282" y="94"/>
                </a:lnTo>
                <a:lnTo>
                  <a:pt x="290" y="93"/>
                </a:lnTo>
                <a:lnTo>
                  <a:pt x="319" y="72"/>
                </a:lnTo>
                <a:lnTo>
                  <a:pt x="337" y="66"/>
                </a:lnTo>
                <a:lnTo>
                  <a:pt x="345" y="68"/>
                </a:lnTo>
                <a:lnTo>
                  <a:pt x="365" y="65"/>
                </a:lnTo>
                <a:lnTo>
                  <a:pt x="382" y="54"/>
                </a:lnTo>
                <a:lnTo>
                  <a:pt x="400" y="50"/>
                </a:lnTo>
                <a:lnTo>
                  <a:pt x="400" y="79"/>
                </a:lnTo>
                <a:lnTo>
                  <a:pt x="405" y="82"/>
                </a:lnTo>
                <a:lnTo>
                  <a:pt x="424" y="80"/>
                </a:lnTo>
                <a:lnTo>
                  <a:pt x="432" y="77"/>
                </a:lnTo>
                <a:lnTo>
                  <a:pt x="438" y="84"/>
                </a:lnTo>
                <a:lnTo>
                  <a:pt x="447" y="73"/>
                </a:lnTo>
                <a:lnTo>
                  <a:pt x="459" y="72"/>
                </a:lnTo>
                <a:lnTo>
                  <a:pt x="463" y="66"/>
                </a:lnTo>
                <a:lnTo>
                  <a:pt x="468" y="68"/>
                </a:lnTo>
                <a:lnTo>
                  <a:pt x="470" y="70"/>
                </a:lnTo>
                <a:lnTo>
                  <a:pt x="470" y="84"/>
                </a:lnTo>
                <a:lnTo>
                  <a:pt x="476" y="104"/>
                </a:lnTo>
                <a:lnTo>
                  <a:pt x="483" y="107"/>
                </a:lnTo>
                <a:lnTo>
                  <a:pt x="488" y="115"/>
                </a:lnTo>
                <a:lnTo>
                  <a:pt x="492" y="115"/>
                </a:lnTo>
                <a:lnTo>
                  <a:pt x="497" y="108"/>
                </a:lnTo>
                <a:lnTo>
                  <a:pt x="503" y="111"/>
                </a:lnTo>
                <a:lnTo>
                  <a:pt x="511" y="108"/>
                </a:lnTo>
                <a:lnTo>
                  <a:pt x="524" y="118"/>
                </a:lnTo>
                <a:lnTo>
                  <a:pt x="514" y="126"/>
                </a:lnTo>
                <a:lnTo>
                  <a:pt x="504" y="127"/>
                </a:lnTo>
                <a:lnTo>
                  <a:pt x="494" y="125"/>
                </a:lnTo>
                <a:lnTo>
                  <a:pt x="486" y="127"/>
                </a:lnTo>
                <a:lnTo>
                  <a:pt x="478" y="125"/>
                </a:lnTo>
                <a:lnTo>
                  <a:pt x="459" y="133"/>
                </a:lnTo>
                <a:lnTo>
                  <a:pt x="438" y="125"/>
                </a:lnTo>
                <a:lnTo>
                  <a:pt x="434" y="129"/>
                </a:lnTo>
                <a:lnTo>
                  <a:pt x="432" y="148"/>
                </a:lnTo>
                <a:lnTo>
                  <a:pt x="410" y="132"/>
                </a:lnTo>
                <a:lnTo>
                  <a:pt x="400" y="129"/>
                </a:lnTo>
                <a:lnTo>
                  <a:pt x="371" y="127"/>
                </a:lnTo>
                <a:lnTo>
                  <a:pt x="365" y="139"/>
                </a:lnTo>
                <a:lnTo>
                  <a:pt x="355" y="143"/>
                </a:lnTo>
                <a:lnTo>
                  <a:pt x="347" y="144"/>
                </a:lnTo>
                <a:lnTo>
                  <a:pt x="341" y="148"/>
                </a:lnTo>
                <a:lnTo>
                  <a:pt x="327" y="145"/>
                </a:lnTo>
                <a:lnTo>
                  <a:pt x="317" y="150"/>
                </a:lnTo>
                <a:lnTo>
                  <a:pt x="305" y="172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86" name="Freeform 257"/>
          <p:cNvSpPr>
            <a:spLocks/>
          </p:cNvSpPr>
          <p:nvPr/>
        </p:nvSpPr>
        <p:spPr bwMode="auto">
          <a:xfrm>
            <a:off x="5270500" y="2386013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2" name="Freeform 258"/>
          <p:cNvSpPr>
            <a:spLocks/>
          </p:cNvSpPr>
          <p:nvPr/>
        </p:nvSpPr>
        <p:spPr bwMode="auto">
          <a:xfrm>
            <a:off x="4718050" y="2105025"/>
            <a:ext cx="36513" cy="33338"/>
          </a:xfrm>
          <a:custGeom>
            <a:avLst/>
            <a:gdLst>
              <a:gd name="T0" fmla="*/ 0 w 23"/>
              <a:gd name="T1" fmla="*/ 7 h 23"/>
              <a:gd name="T2" fmla="*/ 22 w 23"/>
              <a:gd name="T3" fmla="*/ 0 h 23"/>
              <a:gd name="T4" fmla="*/ 19 w 23"/>
              <a:gd name="T5" fmla="*/ 7 h 23"/>
              <a:gd name="T6" fmla="*/ 13 w 23"/>
              <a:gd name="T7" fmla="*/ 22 h 23"/>
              <a:gd name="T8" fmla="*/ 0 w 23"/>
              <a:gd name="T9" fmla="*/ 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23"/>
              <a:gd name="T17" fmla="*/ 23 w 23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23">
                <a:moveTo>
                  <a:pt x="0" y="7"/>
                </a:moveTo>
                <a:lnTo>
                  <a:pt x="22" y="0"/>
                </a:lnTo>
                <a:lnTo>
                  <a:pt x="19" y="7"/>
                </a:lnTo>
                <a:lnTo>
                  <a:pt x="13" y="22"/>
                </a:lnTo>
                <a:lnTo>
                  <a:pt x="0" y="7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83" name="Freeform 259"/>
          <p:cNvSpPr>
            <a:spLocks/>
          </p:cNvSpPr>
          <p:nvPr/>
        </p:nvSpPr>
        <p:spPr bwMode="auto">
          <a:xfrm>
            <a:off x="5343525" y="2925763"/>
            <a:ext cx="569913" cy="609600"/>
          </a:xfrm>
          <a:custGeom>
            <a:avLst/>
            <a:gdLst>
              <a:gd name="T0" fmla="*/ 116 w 361"/>
              <a:gd name="T1" fmla="*/ 412 h 413"/>
              <a:gd name="T2" fmla="*/ 103 w 361"/>
              <a:gd name="T3" fmla="*/ 409 h 413"/>
              <a:gd name="T4" fmla="*/ 87 w 361"/>
              <a:gd name="T5" fmla="*/ 406 h 413"/>
              <a:gd name="T6" fmla="*/ 82 w 361"/>
              <a:gd name="T7" fmla="*/ 395 h 413"/>
              <a:gd name="T8" fmla="*/ 62 w 361"/>
              <a:gd name="T9" fmla="*/ 375 h 413"/>
              <a:gd name="T10" fmla="*/ 40 w 361"/>
              <a:gd name="T11" fmla="*/ 375 h 413"/>
              <a:gd name="T12" fmla="*/ 34 w 361"/>
              <a:gd name="T13" fmla="*/ 378 h 413"/>
              <a:gd name="T14" fmla="*/ 30 w 361"/>
              <a:gd name="T15" fmla="*/ 341 h 413"/>
              <a:gd name="T16" fmla="*/ 29 w 361"/>
              <a:gd name="T17" fmla="*/ 330 h 413"/>
              <a:gd name="T18" fmla="*/ 26 w 361"/>
              <a:gd name="T19" fmla="*/ 312 h 413"/>
              <a:gd name="T20" fmla="*/ 23 w 361"/>
              <a:gd name="T21" fmla="*/ 287 h 413"/>
              <a:gd name="T22" fmla="*/ 20 w 361"/>
              <a:gd name="T23" fmla="*/ 265 h 413"/>
              <a:gd name="T24" fmla="*/ 18 w 361"/>
              <a:gd name="T25" fmla="*/ 240 h 413"/>
              <a:gd name="T26" fmla="*/ 16 w 361"/>
              <a:gd name="T27" fmla="*/ 214 h 413"/>
              <a:gd name="T28" fmla="*/ 13 w 361"/>
              <a:gd name="T29" fmla="*/ 193 h 413"/>
              <a:gd name="T30" fmla="*/ 9 w 361"/>
              <a:gd name="T31" fmla="*/ 168 h 413"/>
              <a:gd name="T32" fmla="*/ 6 w 361"/>
              <a:gd name="T33" fmla="*/ 138 h 413"/>
              <a:gd name="T34" fmla="*/ 4 w 361"/>
              <a:gd name="T35" fmla="*/ 120 h 413"/>
              <a:gd name="T36" fmla="*/ 0 w 361"/>
              <a:gd name="T37" fmla="*/ 86 h 413"/>
              <a:gd name="T38" fmla="*/ 31 w 361"/>
              <a:gd name="T39" fmla="*/ 80 h 413"/>
              <a:gd name="T40" fmla="*/ 73 w 361"/>
              <a:gd name="T41" fmla="*/ 73 h 413"/>
              <a:gd name="T42" fmla="*/ 94 w 361"/>
              <a:gd name="T43" fmla="*/ 69 h 413"/>
              <a:gd name="T44" fmla="*/ 119 w 361"/>
              <a:gd name="T45" fmla="*/ 73 h 413"/>
              <a:gd name="T46" fmla="*/ 161 w 361"/>
              <a:gd name="T47" fmla="*/ 80 h 413"/>
              <a:gd name="T48" fmla="*/ 183 w 361"/>
              <a:gd name="T49" fmla="*/ 94 h 413"/>
              <a:gd name="T50" fmla="*/ 211 w 361"/>
              <a:gd name="T51" fmla="*/ 79 h 413"/>
              <a:gd name="T52" fmla="*/ 242 w 361"/>
              <a:gd name="T53" fmla="*/ 73 h 413"/>
              <a:gd name="T54" fmla="*/ 267 w 361"/>
              <a:gd name="T55" fmla="*/ 40 h 413"/>
              <a:gd name="T56" fmla="*/ 326 w 361"/>
              <a:gd name="T57" fmla="*/ 0 h 413"/>
              <a:gd name="T58" fmla="*/ 332 w 361"/>
              <a:gd name="T59" fmla="*/ 29 h 413"/>
              <a:gd name="T60" fmla="*/ 336 w 361"/>
              <a:gd name="T61" fmla="*/ 56 h 413"/>
              <a:gd name="T62" fmla="*/ 342 w 361"/>
              <a:gd name="T63" fmla="*/ 94 h 413"/>
              <a:gd name="T64" fmla="*/ 346 w 361"/>
              <a:gd name="T65" fmla="*/ 112 h 413"/>
              <a:gd name="T66" fmla="*/ 347 w 361"/>
              <a:gd name="T67" fmla="*/ 126 h 413"/>
              <a:gd name="T68" fmla="*/ 352 w 361"/>
              <a:gd name="T69" fmla="*/ 152 h 413"/>
              <a:gd name="T70" fmla="*/ 342 w 361"/>
              <a:gd name="T71" fmla="*/ 159 h 413"/>
              <a:gd name="T72" fmla="*/ 347 w 361"/>
              <a:gd name="T73" fmla="*/ 180 h 413"/>
              <a:gd name="T74" fmla="*/ 347 w 361"/>
              <a:gd name="T75" fmla="*/ 202 h 413"/>
              <a:gd name="T76" fmla="*/ 346 w 361"/>
              <a:gd name="T77" fmla="*/ 224 h 413"/>
              <a:gd name="T78" fmla="*/ 342 w 361"/>
              <a:gd name="T79" fmla="*/ 245 h 413"/>
              <a:gd name="T80" fmla="*/ 342 w 361"/>
              <a:gd name="T81" fmla="*/ 270 h 413"/>
              <a:gd name="T82" fmla="*/ 331 w 361"/>
              <a:gd name="T83" fmla="*/ 282 h 413"/>
              <a:gd name="T84" fmla="*/ 325 w 361"/>
              <a:gd name="T85" fmla="*/ 294 h 413"/>
              <a:gd name="T86" fmla="*/ 307 w 361"/>
              <a:gd name="T87" fmla="*/ 312 h 413"/>
              <a:gd name="T88" fmla="*/ 282 w 361"/>
              <a:gd name="T89" fmla="*/ 326 h 413"/>
              <a:gd name="T90" fmla="*/ 278 w 361"/>
              <a:gd name="T91" fmla="*/ 334 h 413"/>
              <a:gd name="T92" fmla="*/ 281 w 361"/>
              <a:gd name="T93" fmla="*/ 344 h 413"/>
              <a:gd name="T94" fmla="*/ 271 w 361"/>
              <a:gd name="T95" fmla="*/ 369 h 413"/>
              <a:gd name="T96" fmla="*/ 258 w 361"/>
              <a:gd name="T97" fmla="*/ 362 h 413"/>
              <a:gd name="T98" fmla="*/ 254 w 361"/>
              <a:gd name="T99" fmla="*/ 408 h 413"/>
              <a:gd name="T100" fmla="*/ 248 w 361"/>
              <a:gd name="T101" fmla="*/ 409 h 413"/>
              <a:gd name="T102" fmla="*/ 235 w 361"/>
              <a:gd name="T103" fmla="*/ 432 h 413"/>
              <a:gd name="T104" fmla="*/ 218 w 361"/>
              <a:gd name="T105" fmla="*/ 423 h 413"/>
              <a:gd name="T106" fmla="*/ 200 w 361"/>
              <a:gd name="T107" fmla="*/ 412 h 413"/>
              <a:gd name="T108" fmla="*/ 176 w 361"/>
              <a:gd name="T109" fmla="*/ 416 h 413"/>
              <a:gd name="T110" fmla="*/ 165 w 361"/>
              <a:gd name="T111" fmla="*/ 422 h 413"/>
              <a:gd name="T112" fmla="*/ 136 w 361"/>
              <a:gd name="T113" fmla="*/ 416 h 413"/>
              <a:gd name="T114" fmla="*/ 130 w 361"/>
              <a:gd name="T115" fmla="*/ 422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89" name="Freeform 260"/>
          <p:cNvSpPr>
            <a:spLocks/>
          </p:cNvSpPr>
          <p:nvPr/>
        </p:nvSpPr>
        <p:spPr bwMode="auto">
          <a:xfrm>
            <a:off x="4597400" y="4168775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0" name="Freeform 261"/>
          <p:cNvSpPr>
            <a:spLocks/>
          </p:cNvSpPr>
          <p:nvPr/>
        </p:nvSpPr>
        <p:spPr bwMode="auto">
          <a:xfrm>
            <a:off x="5024438" y="4130675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1" name="Freeform 262"/>
          <p:cNvSpPr>
            <a:spLocks/>
          </p:cNvSpPr>
          <p:nvPr/>
        </p:nvSpPr>
        <p:spPr bwMode="auto">
          <a:xfrm>
            <a:off x="5181600" y="4727575"/>
            <a:ext cx="1235075" cy="903288"/>
          </a:xfrm>
          <a:custGeom>
            <a:avLst/>
            <a:gdLst>
              <a:gd name="T0" fmla="*/ 2147483647 w 783"/>
              <a:gd name="T1" fmla="*/ 2147483647 h 614"/>
              <a:gd name="T2" fmla="*/ 2147483647 w 783"/>
              <a:gd name="T3" fmla="*/ 2147483647 h 614"/>
              <a:gd name="T4" fmla="*/ 2147483647 w 783"/>
              <a:gd name="T5" fmla="*/ 2147483647 h 614"/>
              <a:gd name="T6" fmla="*/ 2147483647 w 783"/>
              <a:gd name="T7" fmla="*/ 2147483647 h 614"/>
              <a:gd name="T8" fmla="*/ 2147483647 w 783"/>
              <a:gd name="T9" fmla="*/ 2147483647 h 614"/>
              <a:gd name="T10" fmla="*/ 2147483647 w 783"/>
              <a:gd name="T11" fmla="*/ 2147483647 h 614"/>
              <a:gd name="T12" fmla="*/ 2147483647 w 783"/>
              <a:gd name="T13" fmla="*/ 2147483647 h 614"/>
              <a:gd name="T14" fmla="*/ 2147483647 w 783"/>
              <a:gd name="T15" fmla="*/ 2147483647 h 614"/>
              <a:gd name="T16" fmla="*/ 2147483647 w 783"/>
              <a:gd name="T17" fmla="*/ 2147483647 h 614"/>
              <a:gd name="T18" fmla="*/ 2147483647 w 783"/>
              <a:gd name="T19" fmla="*/ 2147483647 h 614"/>
              <a:gd name="T20" fmla="*/ 2147483647 w 783"/>
              <a:gd name="T21" fmla="*/ 2147483647 h 614"/>
              <a:gd name="T22" fmla="*/ 2147483647 w 783"/>
              <a:gd name="T23" fmla="*/ 2147483647 h 614"/>
              <a:gd name="T24" fmla="*/ 2147483647 w 783"/>
              <a:gd name="T25" fmla="*/ 2147483647 h 614"/>
              <a:gd name="T26" fmla="*/ 2147483647 w 783"/>
              <a:gd name="T27" fmla="*/ 2147483647 h 614"/>
              <a:gd name="T28" fmla="*/ 2147483647 w 783"/>
              <a:gd name="T29" fmla="*/ 2147483647 h 614"/>
              <a:gd name="T30" fmla="*/ 2147483647 w 783"/>
              <a:gd name="T31" fmla="*/ 2147483647 h 614"/>
              <a:gd name="T32" fmla="*/ 2147483647 w 783"/>
              <a:gd name="T33" fmla="*/ 2147483647 h 614"/>
              <a:gd name="T34" fmla="*/ 2147483647 w 783"/>
              <a:gd name="T35" fmla="*/ 2147483647 h 614"/>
              <a:gd name="T36" fmla="*/ 2147483647 w 783"/>
              <a:gd name="T37" fmla="*/ 2147483647 h 614"/>
              <a:gd name="T38" fmla="*/ 2147483647 w 783"/>
              <a:gd name="T39" fmla="*/ 2147483647 h 614"/>
              <a:gd name="T40" fmla="*/ 2147483647 w 783"/>
              <a:gd name="T41" fmla="*/ 2147483647 h 614"/>
              <a:gd name="T42" fmla="*/ 2147483647 w 783"/>
              <a:gd name="T43" fmla="*/ 2147483647 h 614"/>
              <a:gd name="T44" fmla="*/ 2147483647 w 783"/>
              <a:gd name="T45" fmla="*/ 2147483647 h 614"/>
              <a:gd name="T46" fmla="*/ 2147483647 w 783"/>
              <a:gd name="T47" fmla="*/ 2147483647 h 614"/>
              <a:gd name="T48" fmla="*/ 2147483647 w 783"/>
              <a:gd name="T49" fmla="*/ 2147483647 h 614"/>
              <a:gd name="T50" fmla="*/ 2147483647 w 783"/>
              <a:gd name="T51" fmla="*/ 2147483647 h 614"/>
              <a:gd name="T52" fmla="*/ 2147483647 w 783"/>
              <a:gd name="T53" fmla="*/ 2147483647 h 614"/>
              <a:gd name="T54" fmla="*/ 2147483647 w 783"/>
              <a:gd name="T55" fmla="*/ 2147483647 h 614"/>
              <a:gd name="T56" fmla="*/ 2147483647 w 783"/>
              <a:gd name="T57" fmla="*/ 2147483647 h 614"/>
              <a:gd name="T58" fmla="*/ 2147483647 w 783"/>
              <a:gd name="T59" fmla="*/ 2147483647 h 614"/>
              <a:gd name="T60" fmla="*/ 2147483647 w 783"/>
              <a:gd name="T61" fmla="*/ 2147483647 h 614"/>
              <a:gd name="T62" fmla="*/ 2147483647 w 783"/>
              <a:gd name="T63" fmla="*/ 2147483647 h 614"/>
              <a:gd name="T64" fmla="*/ 2147483647 w 783"/>
              <a:gd name="T65" fmla="*/ 2147483647 h 614"/>
              <a:gd name="T66" fmla="*/ 2147483647 w 783"/>
              <a:gd name="T67" fmla="*/ 2147483647 h 614"/>
              <a:gd name="T68" fmla="*/ 2147483647 w 783"/>
              <a:gd name="T69" fmla="*/ 2147483647 h 614"/>
              <a:gd name="T70" fmla="*/ 2147483647 w 783"/>
              <a:gd name="T71" fmla="*/ 2147483647 h 614"/>
              <a:gd name="T72" fmla="*/ 2147483647 w 783"/>
              <a:gd name="T73" fmla="*/ 2147483647 h 614"/>
              <a:gd name="T74" fmla="*/ 2147483647 w 783"/>
              <a:gd name="T75" fmla="*/ 2147483647 h 614"/>
              <a:gd name="T76" fmla="*/ 2147483647 w 783"/>
              <a:gd name="T77" fmla="*/ 2147483647 h 614"/>
              <a:gd name="T78" fmla="*/ 2147483647 w 783"/>
              <a:gd name="T79" fmla="*/ 2147483647 h 614"/>
              <a:gd name="T80" fmla="*/ 2147483647 w 783"/>
              <a:gd name="T81" fmla="*/ 2147483647 h 614"/>
              <a:gd name="T82" fmla="*/ 2147483647 w 783"/>
              <a:gd name="T83" fmla="*/ 2147483647 h 614"/>
              <a:gd name="T84" fmla="*/ 2147483647 w 783"/>
              <a:gd name="T85" fmla="*/ 2147483647 h 614"/>
              <a:gd name="T86" fmla="*/ 2147483647 w 783"/>
              <a:gd name="T87" fmla="*/ 2147483647 h 614"/>
              <a:gd name="T88" fmla="*/ 2147483647 w 783"/>
              <a:gd name="T89" fmla="*/ 2147483647 h 614"/>
              <a:gd name="T90" fmla="*/ 2147483647 w 783"/>
              <a:gd name="T91" fmla="*/ 2147483647 h 614"/>
              <a:gd name="T92" fmla="*/ 2147483647 w 783"/>
              <a:gd name="T93" fmla="*/ 2147483647 h 614"/>
              <a:gd name="T94" fmla="*/ 2147483647 w 783"/>
              <a:gd name="T95" fmla="*/ 2147483647 h 614"/>
              <a:gd name="T96" fmla="*/ 2147483647 w 783"/>
              <a:gd name="T97" fmla="*/ 2147483647 h 614"/>
              <a:gd name="T98" fmla="*/ 2147483647 w 783"/>
              <a:gd name="T99" fmla="*/ 2147483647 h 614"/>
              <a:gd name="T100" fmla="*/ 2147483647 w 783"/>
              <a:gd name="T101" fmla="*/ 2147483647 h 614"/>
              <a:gd name="T102" fmla="*/ 2147483647 w 783"/>
              <a:gd name="T103" fmla="*/ 2147483647 h 614"/>
              <a:gd name="T104" fmla="*/ 0 w 783"/>
              <a:gd name="T105" fmla="*/ 2147483647 h 614"/>
              <a:gd name="T106" fmla="*/ 2147483647 w 783"/>
              <a:gd name="T107" fmla="*/ 2147483647 h 614"/>
              <a:gd name="T108" fmla="*/ 2147483647 w 783"/>
              <a:gd name="T109" fmla="*/ 2147483647 h 614"/>
              <a:gd name="T110" fmla="*/ 2147483647 w 783"/>
              <a:gd name="T111" fmla="*/ 2147483647 h 61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83"/>
              <a:gd name="T169" fmla="*/ 0 h 614"/>
              <a:gd name="T170" fmla="*/ 783 w 783"/>
              <a:gd name="T171" fmla="*/ 614 h 61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83" h="614">
                <a:moveTo>
                  <a:pt x="156" y="110"/>
                </a:moveTo>
                <a:lnTo>
                  <a:pt x="193" y="127"/>
                </a:lnTo>
                <a:lnTo>
                  <a:pt x="205" y="138"/>
                </a:lnTo>
                <a:lnTo>
                  <a:pt x="218" y="142"/>
                </a:lnTo>
                <a:lnTo>
                  <a:pt x="220" y="166"/>
                </a:lnTo>
                <a:lnTo>
                  <a:pt x="218" y="147"/>
                </a:lnTo>
                <a:lnTo>
                  <a:pt x="222" y="167"/>
                </a:lnTo>
                <a:lnTo>
                  <a:pt x="236" y="166"/>
                </a:lnTo>
                <a:lnTo>
                  <a:pt x="245" y="170"/>
                </a:lnTo>
                <a:lnTo>
                  <a:pt x="244" y="160"/>
                </a:lnTo>
                <a:lnTo>
                  <a:pt x="256" y="160"/>
                </a:lnTo>
                <a:lnTo>
                  <a:pt x="265" y="152"/>
                </a:lnTo>
                <a:lnTo>
                  <a:pt x="263" y="156"/>
                </a:lnTo>
                <a:lnTo>
                  <a:pt x="300" y="133"/>
                </a:lnTo>
                <a:lnTo>
                  <a:pt x="311" y="133"/>
                </a:lnTo>
                <a:lnTo>
                  <a:pt x="312" y="124"/>
                </a:lnTo>
                <a:lnTo>
                  <a:pt x="311" y="122"/>
                </a:lnTo>
                <a:lnTo>
                  <a:pt x="320" y="110"/>
                </a:lnTo>
                <a:lnTo>
                  <a:pt x="336" y="108"/>
                </a:lnTo>
                <a:lnTo>
                  <a:pt x="343" y="108"/>
                </a:lnTo>
                <a:lnTo>
                  <a:pt x="344" y="108"/>
                </a:lnTo>
                <a:lnTo>
                  <a:pt x="380" y="126"/>
                </a:lnTo>
                <a:lnTo>
                  <a:pt x="386" y="137"/>
                </a:lnTo>
                <a:lnTo>
                  <a:pt x="402" y="145"/>
                </a:lnTo>
                <a:lnTo>
                  <a:pt x="409" y="163"/>
                </a:lnTo>
                <a:lnTo>
                  <a:pt x="422" y="167"/>
                </a:lnTo>
                <a:lnTo>
                  <a:pt x="433" y="183"/>
                </a:lnTo>
                <a:lnTo>
                  <a:pt x="441" y="185"/>
                </a:lnTo>
                <a:lnTo>
                  <a:pt x="443" y="199"/>
                </a:lnTo>
                <a:lnTo>
                  <a:pt x="448" y="199"/>
                </a:lnTo>
                <a:lnTo>
                  <a:pt x="450" y="194"/>
                </a:lnTo>
                <a:lnTo>
                  <a:pt x="462" y="192"/>
                </a:lnTo>
                <a:lnTo>
                  <a:pt x="469" y="195"/>
                </a:lnTo>
                <a:lnTo>
                  <a:pt x="475" y="209"/>
                </a:lnTo>
                <a:lnTo>
                  <a:pt x="483" y="217"/>
                </a:lnTo>
                <a:lnTo>
                  <a:pt x="479" y="230"/>
                </a:lnTo>
                <a:lnTo>
                  <a:pt x="484" y="234"/>
                </a:lnTo>
                <a:lnTo>
                  <a:pt x="483" y="237"/>
                </a:lnTo>
                <a:lnTo>
                  <a:pt x="487" y="239"/>
                </a:lnTo>
                <a:lnTo>
                  <a:pt x="488" y="241"/>
                </a:lnTo>
                <a:lnTo>
                  <a:pt x="491" y="267"/>
                </a:lnTo>
                <a:lnTo>
                  <a:pt x="487" y="288"/>
                </a:lnTo>
                <a:lnTo>
                  <a:pt x="483" y="298"/>
                </a:lnTo>
                <a:lnTo>
                  <a:pt x="487" y="302"/>
                </a:lnTo>
                <a:lnTo>
                  <a:pt x="483" y="306"/>
                </a:lnTo>
                <a:lnTo>
                  <a:pt x="484" y="330"/>
                </a:lnTo>
                <a:lnTo>
                  <a:pt x="495" y="342"/>
                </a:lnTo>
                <a:lnTo>
                  <a:pt x="498" y="353"/>
                </a:lnTo>
                <a:lnTo>
                  <a:pt x="501" y="355"/>
                </a:lnTo>
                <a:lnTo>
                  <a:pt x="508" y="341"/>
                </a:lnTo>
                <a:lnTo>
                  <a:pt x="508" y="327"/>
                </a:lnTo>
                <a:lnTo>
                  <a:pt x="505" y="323"/>
                </a:lnTo>
                <a:lnTo>
                  <a:pt x="495" y="320"/>
                </a:lnTo>
                <a:lnTo>
                  <a:pt x="502" y="317"/>
                </a:lnTo>
                <a:lnTo>
                  <a:pt x="519" y="330"/>
                </a:lnTo>
                <a:lnTo>
                  <a:pt x="519" y="324"/>
                </a:lnTo>
                <a:lnTo>
                  <a:pt x="526" y="323"/>
                </a:lnTo>
                <a:lnTo>
                  <a:pt x="516" y="350"/>
                </a:lnTo>
                <a:lnTo>
                  <a:pt x="511" y="357"/>
                </a:lnTo>
                <a:lnTo>
                  <a:pt x="511" y="360"/>
                </a:lnTo>
                <a:lnTo>
                  <a:pt x="500" y="364"/>
                </a:lnTo>
                <a:lnTo>
                  <a:pt x="512" y="378"/>
                </a:lnTo>
                <a:lnTo>
                  <a:pt x="525" y="392"/>
                </a:lnTo>
                <a:lnTo>
                  <a:pt x="545" y="422"/>
                </a:lnTo>
                <a:lnTo>
                  <a:pt x="551" y="428"/>
                </a:lnTo>
                <a:lnTo>
                  <a:pt x="551" y="429"/>
                </a:lnTo>
                <a:lnTo>
                  <a:pt x="556" y="438"/>
                </a:lnTo>
                <a:lnTo>
                  <a:pt x="570" y="467"/>
                </a:lnTo>
                <a:lnTo>
                  <a:pt x="577" y="474"/>
                </a:lnTo>
                <a:lnTo>
                  <a:pt x="588" y="470"/>
                </a:lnTo>
                <a:lnTo>
                  <a:pt x="588" y="465"/>
                </a:lnTo>
                <a:lnTo>
                  <a:pt x="605" y="481"/>
                </a:lnTo>
                <a:lnTo>
                  <a:pt x="613" y="502"/>
                </a:lnTo>
                <a:lnTo>
                  <a:pt x="630" y="529"/>
                </a:lnTo>
                <a:lnTo>
                  <a:pt x="630" y="525"/>
                </a:lnTo>
                <a:lnTo>
                  <a:pt x="634" y="522"/>
                </a:lnTo>
                <a:lnTo>
                  <a:pt x="651" y="531"/>
                </a:lnTo>
                <a:lnTo>
                  <a:pt x="658" y="532"/>
                </a:lnTo>
                <a:lnTo>
                  <a:pt x="676" y="546"/>
                </a:lnTo>
                <a:lnTo>
                  <a:pt x="693" y="574"/>
                </a:lnTo>
                <a:lnTo>
                  <a:pt x="690" y="576"/>
                </a:lnTo>
                <a:lnTo>
                  <a:pt x="690" y="588"/>
                </a:lnTo>
                <a:lnTo>
                  <a:pt x="700" y="597"/>
                </a:lnTo>
                <a:lnTo>
                  <a:pt x="708" y="594"/>
                </a:lnTo>
                <a:lnTo>
                  <a:pt x="722" y="588"/>
                </a:lnTo>
                <a:lnTo>
                  <a:pt x="727" y="588"/>
                </a:lnTo>
                <a:lnTo>
                  <a:pt x="727" y="589"/>
                </a:lnTo>
                <a:lnTo>
                  <a:pt x="737" y="588"/>
                </a:lnTo>
                <a:lnTo>
                  <a:pt x="734" y="600"/>
                </a:lnTo>
                <a:lnTo>
                  <a:pt x="737" y="603"/>
                </a:lnTo>
                <a:lnTo>
                  <a:pt x="744" y="599"/>
                </a:lnTo>
                <a:lnTo>
                  <a:pt x="741" y="588"/>
                </a:lnTo>
                <a:lnTo>
                  <a:pt x="743" y="581"/>
                </a:lnTo>
                <a:lnTo>
                  <a:pt x="745" y="582"/>
                </a:lnTo>
                <a:lnTo>
                  <a:pt x="756" y="578"/>
                </a:lnTo>
                <a:lnTo>
                  <a:pt x="758" y="596"/>
                </a:lnTo>
                <a:lnTo>
                  <a:pt x="752" y="600"/>
                </a:lnTo>
                <a:lnTo>
                  <a:pt x="755" y="601"/>
                </a:lnTo>
                <a:lnTo>
                  <a:pt x="745" y="613"/>
                </a:lnTo>
                <a:lnTo>
                  <a:pt x="754" y="606"/>
                </a:lnTo>
                <a:lnTo>
                  <a:pt x="769" y="583"/>
                </a:lnTo>
                <a:lnTo>
                  <a:pt x="777" y="558"/>
                </a:lnTo>
                <a:lnTo>
                  <a:pt x="782" y="542"/>
                </a:lnTo>
                <a:lnTo>
                  <a:pt x="782" y="539"/>
                </a:lnTo>
                <a:lnTo>
                  <a:pt x="776" y="558"/>
                </a:lnTo>
                <a:lnTo>
                  <a:pt x="766" y="565"/>
                </a:lnTo>
                <a:lnTo>
                  <a:pt x="770" y="557"/>
                </a:lnTo>
                <a:lnTo>
                  <a:pt x="765" y="545"/>
                </a:lnTo>
                <a:lnTo>
                  <a:pt x="770" y="522"/>
                </a:lnTo>
                <a:lnTo>
                  <a:pt x="777" y="518"/>
                </a:lnTo>
                <a:lnTo>
                  <a:pt x="780" y="522"/>
                </a:lnTo>
                <a:lnTo>
                  <a:pt x="777" y="490"/>
                </a:lnTo>
                <a:lnTo>
                  <a:pt x="777" y="488"/>
                </a:lnTo>
                <a:lnTo>
                  <a:pt x="775" y="452"/>
                </a:lnTo>
                <a:lnTo>
                  <a:pt x="770" y="402"/>
                </a:lnTo>
                <a:lnTo>
                  <a:pt x="762" y="384"/>
                </a:lnTo>
                <a:lnTo>
                  <a:pt x="745" y="355"/>
                </a:lnTo>
                <a:lnTo>
                  <a:pt x="729" y="325"/>
                </a:lnTo>
                <a:lnTo>
                  <a:pt x="729" y="324"/>
                </a:lnTo>
                <a:lnTo>
                  <a:pt x="711" y="295"/>
                </a:lnTo>
                <a:lnTo>
                  <a:pt x="694" y="269"/>
                </a:lnTo>
                <a:lnTo>
                  <a:pt x="687" y="245"/>
                </a:lnTo>
                <a:lnTo>
                  <a:pt x="690" y="227"/>
                </a:lnTo>
                <a:lnTo>
                  <a:pt x="666" y="199"/>
                </a:lnTo>
                <a:lnTo>
                  <a:pt x="637" y="163"/>
                </a:lnTo>
                <a:lnTo>
                  <a:pt x="622" y="140"/>
                </a:lnTo>
                <a:lnTo>
                  <a:pt x="622" y="137"/>
                </a:lnTo>
                <a:lnTo>
                  <a:pt x="606" y="113"/>
                </a:lnTo>
                <a:lnTo>
                  <a:pt x="605" y="113"/>
                </a:lnTo>
                <a:lnTo>
                  <a:pt x="602" y="105"/>
                </a:lnTo>
                <a:lnTo>
                  <a:pt x="595" y="88"/>
                </a:lnTo>
                <a:lnTo>
                  <a:pt x="581" y="54"/>
                </a:lnTo>
                <a:lnTo>
                  <a:pt x="573" y="27"/>
                </a:lnTo>
                <a:lnTo>
                  <a:pt x="570" y="27"/>
                </a:lnTo>
                <a:lnTo>
                  <a:pt x="570" y="26"/>
                </a:lnTo>
                <a:lnTo>
                  <a:pt x="566" y="5"/>
                </a:lnTo>
                <a:lnTo>
                  <a:pt x="540" y="5"/>
                </a:lnTo>
                <a:lnTo>
                  <a:pt x="526" y="2"/>
                </a:lnTo>
                <a:lnTo>
                  <a:pt x="523" y="0"/>
                </a:lnTo>
                <a:lnTo>
                  <a:pt x="512" y="9"/>
                </a:lnTo>
                <a:lnTo>
                  <a:pt x="519" y="36"/>
                </a:lnTo>
                <a:lnTo>
                  <a:pt x="518" y="51"/>
                </a:lnTo>
                <a:lnTo>
                  <a:pt x="505" y="52"/>
                </a:lnTo>
                <a:lnTo>
                  <a:pt x="500" y="38"/>
                </a:lnTo>
                <a:lnTo>
                  <a:pt x="500" y="31"/>
                </a:lnTo>
                <a:lnTo>
                  <a:pt x="495" y="31"/>
                </a:lnTo>
                <a:lnTo>
                  <a:pt x="484" y="33"/>
                </a:lnTo>
                <a:lnTo>
                  <a:pt x="480" y="33"/>
                </a:lnTo>
                <a:lnTo>
                  <a:pt x="476" y="33"/>
                </a:lnTo>
                <a:lnTo>
                  <a:pt x="473" y="33"/>
                </a:lnTo>
                <a:lnTo>
                  <a:pt x="465" y="34"/>
                </a:lnTo>
                <a:lnTo>
                  <a:pt x="456" y="36"/>
                </a:lnTo>
                <a:lnTo>
                  <a:pt x="455" y="36"/>
                </a:lnTo>
                <a:lnTo>
                  <a:pt x="450" y="36"/>
                </a:lnTo>
                <a:lnTo>
                  <a:pt x="437" y="36"/>
                </a:lnTo>
                <a:lnTo>
                  <a:pt x="413" y="37"/>
                </a:lnTo>
                <a:lnTo>
                  <a:pt x="408" y="38"/>
                </a:lnTo>
                <a:lnTo>
                  <a:pt x="404" y="38"/>
                </a:lnTo>
                <a:lnTo>
                  <a:pt x="397" y="40"/>
                </a:lnTo>
                <a:lnTo>
                  <a:pt x="394" y="40"/>
                </a:lnTo>
                <a:lnTo>
                  <a:pt x="393" y="40"/>
                </a:lnTo>
                <a:lnTo>
                  <a:pt x="390" y="40"/>
                </a:lnTo>
                <a:lnTo>
                  <a:pt x="380" y="40"/>
                </a:lnTo>
                <a:lnTo>
                  <a:pt x="370" y="41"/>
                </a:lnTo>
                <a:lnTo>
                  <a:pt x="366" y="42"/>
                </a:lnTo>
                <a:lnTo>
                  <a:pt x="363" y="42"/>
                </a:lnTo>
                <a:lnTo>
                  <a:pt x="358" y="42"/>
                </a:lnTo>
                <a:lnTo>
                  <a:pt x="345" y="42"/>
                </a:lnTo>
                <a:lnTo>
                  <a:pt x="340" y="44"/>
                </a:lnTo>
                <a:lnTo>
                  <a:pt x="333" y="45"/>
                </a:lnTo>
                <a:lnTo>
                  <a:pt x="329" y="45"/>
                </a:lnTo>
                <a:lnTo>
                  <a:pt x="326" y="45"/>
                </a:lnTo>
                <a:lnTo>
                  <a:pt x="316" y="45"/>
                </a:lnTo>
                <a:lnTo>
                  <a:pt x="311" y="47"/>
                </a:lnTo>
                <a:lnTo>
                  <a:pt x="308" y="47"/>
                </a:lnTo>
                <a:lnTo>
                  <a:pt x="305" y="47"/>
                </a:lnTo>
                <a:lnTo>
                  <a:pt x="300" y="47"/>
                </a:lnTo>
                <a:lnTo>
                  <a:pt x="290" y="48"/>
                </a:lnTo>
                <a:lnTo>
                  <a:pt x="275" y="49"/>
                </a:lnTo>
                <a:lnTo>
                  <a:pt x="254" y="51"/>
                </a:lnTo>
                <a:lnTo>
                  <a:pt x="254" y="49"/>
                </a:lnTo>
                <a:lnTo>
                  <a:pt x="238" y="23"/>
                </a:lnTo>
                <a:lnTo>
                  <a:pt x="237" y="20"/>
                </a:lnTo>
                <a:lnTo>
                  <a:pt x="223" y="23"/>
                </a:lnTo>
                <a:lnTo>
                  <a:pt x="215" y="23"/>
                </a:lnTo>
                <a:lnTo>
                  <a:pt x="194" y="27"/>
                </a:lnTo>
                <a:lnTo>
                  <a:pt x="193" y="27"/>
                </a:lnTo>
                <a:lnTo>
                  <a:pt x="168" y="30"/>
                </a:lnTo>
                <a:lnTo>
                  <a:pt x="151" y="33"/>
                </a:lnTo>
                <a:lnTo>
                  <a:pt x="144" y="33"/>
                </a:lnTo>
                <a:lnTo>
                  <a:pt x="134" y="34"/>
                </a:lnTo>
                <a:lnTo>
                  <a:pt x="131" y="36"/>
                </a:lnTo>
                <a:lnTo>
                  <a:pt x="129" y="36"/>
                </a:lnTo>
                <a:lnTo>
                  <a:pt x="123" y="36"/>
                </a:lnTo>
                <a:lnTo>
                  <a:pt x="112" y="37"/>
                </a:lnTo>
                <a:lnTo>
                  <a:pt x="111" y="37"/>
                </a:lnTo>
                <a:lnTo>
                  <a:pt x="98" y="38"/>
                </a:lnTo>
                <a:lnTo>
                  <a:pt x="95" y="38"/>
                </a:lnTo>
                <a:lnTo>
                  <a:pt x="84" y="40"/>
                </a:lnTo>
                <a:lnTo>
                  <a:pt x="81" y="40"/>
                </a:lnTo>
                <a:lnTo>
                  <a:pt x="80" y="40"/>
                </a:lnTo>
                <a:lnTo>
                  <a:pt x="75" y="41"/>
                </a:lnTo>
                <a:lnTo>
                  <a:pt x="55" y="42"/>
                </a:lnTo>
                <a:lnTo>
                  <a:pt x="43" y="44"/>
                </a:lnTo>
                <a:lnTo>
                  <a:pt x="40" y="45"/>
                </a:lnTo>
                <a:lnTo>
                  <a:pt x="34" y="45"/>
                </a:lnTo>
                <a:lnTo>
                  <a:pt x="31" y="45"/>
                </a:lnTo>
                <a:lnTo>
                  <a:pt x="1" y="49"/>
                </a:lnTo>
                <a:lnTo>
                  <a:pt x="0" y="66"/>
                </a:lnTo>
                <a:lnTo>
                  <a:pt x="23" y="87"/>
                </a:lnTo>
                <a:lnTo>
                  <a:pt x="22" y="101"/>
                </a:lnTo>
                <a:lnTo>
                  <a:pt x="27" y="106"/>
                </a:lnTo>
                <a:lnTo>
                  <a:pt x="12" y="126"/>
                </a:lnTo>
                <a:lnTo>
                  <a:pt x="29" y="122"/>
                </a:lnTo>
                <a:lnTo>
                  <a:pt x="76" y="109"/>
                </a:lnTo>
                <a:lnTo>
                  <a:pt x="81" y="106"/>
                </a:lnTo>
                <a:lnTo>
                  <a:pt x="108" y="105"/>
                </a:lnTo>
                <a:lnTo>
                  <a:pt x="118" y="104"/>
                </a:lnTo>
                <a:lnTo>
                  <a:pt x="119" y="104"/>
                </a:lnTo>
                <a:lnTo>
                  <a:pt x="120" y="104"/>
                </a:lnTo>
                <a:lnTo>
                  <a:pt x="156" y="110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2" name="Freeform 263"/>
          <p:cNvSpPr>
            <a:spLocks/>
          </p:cNvSpPr>
          <p:nvPr/>
        </p:nvSpPr>
        <p:spPr bwMode="auto">
          <a:xfrm>
            <a:off x="6188075" y="5665788"/>
            <a:ext cx="79375" cy="49212"/>
          </a:xfrm>
          <a:custGeom>
            <a:avLst/>
            <a:gdLst>
              <a:gd name="T0" fmla="*/ 0 w 49"/>
              <a:gd name="T1" fmla="*/ 2147483647 h 34"/>
              <a:gd name="T2" fmla="*/ 2147483647 w 49"/>
              <a:gd name="T3" fmla="*/ 2147483647 h 34"/>
              <a:gd name="T4" fmla="*/ 2147483647 w 49"/>
              <a:gd name="T5" fmla="*/ 2147483647 h 34"/>
              <a:gd name="T6" fmla="*/ 2147483647 w 49"/>
              <a:gd name="T7" fmla="*/ 2147483647 h 34"/>
              <a:gd name="T8" fmla="*/ 2147483647 w 49"/>
              <a:gd name="T9" fmla="*/ 2147483647 h 34"/>
              <a:gd name="T10" fmla="*/ 2147483647 w 49"/>
              <a:gd name="T11" fmla="*/ 2147483647 h 34"/>
              <a:gd name="T12" fmla="*/ 2147483647 w 49"/>
              <a:gd name="T13" fmla="*/ 0 h 34"/>
              <a:gd name="T14" fmla="*/ 2147483647 w 49"/>
              <a:gd name="T15" fmla="*/ 2147483647 h 34"/>
              <a:gd name="T16" fmla="*/ 2147483647 w 49"/>
              <a:gd name="T17" fmla="*/ 2147483647 h 34"/>
              <a:gd name="T18" fmla="*/ 2147483647 w 49"/>
              <a:gd name="T19" fmla="*/ 2147483647 h 34"/>
              <a:gd name="T20" fmla="*/ 2147483647 w 49"/>
              <a:gd name="T21" fmla="*/ 2147483647 h 34"/>
              <a:gd name="T22" fmla="*/ 2147483647 w 49"/>
              <a:gd name="T23" fmla="*/ 2147483647 h 34"/>
              <a:gd name="T24" fmla="*/ 0 w 49"/>
              <a:gd name="T25" fmla="*/ 2147483647 h 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9"/>
              <a:gd name="T40" fmla="*/ 0 h 34"/>
              <a:gd name="T41" fmla="*/ 49 w 49"/>
              <a:gd name="T42" fmla="*/ 34 h 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9" h="34">
                <a:moveTo>
                  <a:pt x="0" y="33"/>
                </a:moveTo>
                <a:lnTo>
                  <a:pt x="26" y="20"/>
                </a:lnTo>
                <a:lnTo>
                  <a:pt x="27" y="14"/>
                </a:lnTo>
                <a:lnTo>
                  <a:pt x="38" y="17"/>
                </a:lnTo>
                <a:lnTo>
                  <a:pt x="48" y="12"/>
                </a:lnTo>
                <a:lnTo>
                  <a:pt x="38" y="4"/>
                </a:lnTo>
                <a:lnTo>
                  <a:pt x="26" y="0"/>
                </a:lnTo>
                <a:lnTo>
                  <a:pt x="26" y="7"/>
                </a:lnTo>
                <a:lnTo>
                  <a:pt x="24" y="11"/>
                </a:lnTo>
                <a:lnTo>
                  <a:pt x="17" y="8"/>
                </a:lnTo>
                <a:lnTo>
                  <a:pt x="4" y="18"/>
                </a:lnTo>
                <a:lnTo>
                  <a:pt x="5" y="28"/>
                </a:lnTo>
                <a:lnTo>
                  <a:pt x="0" y="3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3" name="Freeform 264"/>
          <p:cNvSpPr>
            <a:spLocks/>
          </p:cNvSpPr>
          <p:nvPr/>
        </p:nvSpPr>
        <p:spPr bwMode="auto">
          <a:xfrm>
            <a:off x="6292850" y="5653088"/>
            <a:ext cx="36513" cy="33337"/>
          </a:xfrm>
          <a:custGeom>
            <a:avLst/>
            <a:gdLst>
              <a:gd name="T0" fmla="*/ 0 w 23"/>
              <a:gd name="T1" fmla="*/ 2147483647 h 23"/>
              <a:gd name="T2" fmla="*/ 2147483647 w 23"/>
              <a:gd name="T3" fmla="*/ 2147483647 h 23"/>
              <a:gd name="T4" fmla="*/ 2147483647 w 23"/>
              <a:gd name="T5" fmla="*/ 0 h 23"/>
              <a:gd name="T6" fmla="*/ 2147483647 w 23"/>
              <a:gd name="T7" fmla="*/ 2147483647 h 23"/>
              <a:gd name="T8" fmla="*/ 0 w 23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23"/>
              <a:gd name="T17" fmla="*/ 23 w 23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23">
                <a:moveTo>
                  <a:pt x="0" y="20"/>
                </a:moveTo>
                <a:lnTo>
                  <a:pt x="1" y="22"/>
                </a:lnTo>
                <a:lnTo>
                  <a:pt x="22" y="0"/>
                </a:lnTo>
                <a:lnTo>
                  <a:pt x="12" y="10"/>
                </a:lnTo>
                <a:lnTo>
                  <a:pt x="0" y="2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4" name="Freeform 265"/>
          <p:cNvSpPr>
            <a:spLocks/>
          </p:cNvSpPr>
          <p:nvPr/>
        </p:nvSpPr>
        <p:spPr bwMode="auto">
          <a:xfrm>
            <a:off x="6330950" y="5641975"/>
            <a:ext cx="36513" cy="34925"/>
          </a:xfrm>
          <a:custGeom>
            <a:avLst/>
            <a:gdLst>
              <a:gd name="T0" fmla="*/ 0 w 23"/>
              <a:gd name="T1" fmla="*/ 2147483647 h 23"/>
              <a:gd name="T2" fmla="*/ 2147483647 w 23"/>
              <a:gd name="T3" fmla="*/ 0 h 23"/>
              <a:gd name="T4" fmla="*/ 2147483647 w 23"/>
              <a:gd name="T5" fmla="*/ 2147483647 h 23"/>
              <a:gd name="T6" fmla="*/ 0 w 23"/>
              <a:gd name="T7" fmla="*/ 2147483647 h 23"/>
              <a:gd name="T8" fmla="*/ 0 60000 65536"/>
              <a:gd name="T9" fmla="*/ 0 60000 65536"/>
              <a:gd name="T10" fmla="*/ 0 60000 65536"/>
              <a:gd name="T11" fmla="*/ 0 60000 65536"/>
              <a:gd name="T12" fmla="*/ 0 w 23"/>
              <a:gd name="T13" fmla="*/ 0 h 23"/>
              <a:gd name="T14" fmla="*/ 23 w 23"/>
              <a:gd name="T15" fmla="*/ 23 h 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" h="23">
                <a:moveTo>
                  <a:pt x="0" y="22"/>
                </a:moveTo>
                <a:lnTo>
                  <a:pt x="22" y="0"/>
                </a:lnTo>
                <a:lnTo>
                  <a:pt x="22" y="16"/>
                </a:lnTo>
                <a:lnTo>
                  <a:pt x="0" y="2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5" name="Freeform 266"/>
          <p:cNvSpPr>
            <a:spLocks/>
          </p:cNvSpPr>
          <p:nvPr/>
        </p:nvSpPr>
        <p:spPr bwMode="auto">
          <a:xfrm>
            <a:off x="6254750" y="5665788"/>
            <a:ext cx="38100" cy="36512"/>
          </a:xfrm>
          <a:custGeom>
            <a:avLst/>
            <a:gdLst>
              <a:gd name="T0" fmla="*/ 0 w 24"/>
              <a:gd name="T1" fmla="*/ 0 h 24"/>
              <a:gd name="T2" fmla="*/ 2147483647 w 24"/>
              <a:gd name="T3" fmla="*/ 2147483647 h 24"/>
              <a:gd name="T4" fmla="*/ 2147483647 w 24"/>
              <a:gd name="T5" fmla="*/ 0 h 24"/>
              <a:gd name="T6" fmla="*/ 0 w 24"/>
              <a:gd name="T7" fmla="*/ 0 h 24"/>
              <a:gd name="T8" fmla="*/ 0 60000 65536"/>
              <a:gd name="T9" fmla="*/ 0 60000 65536"/>
              <a:gd name="T10" fmla="*/ 0 60000 65536"/>
              <a:gd name="T11" fmla="*/ 0 60000 65536"/>
              <a:gd name="T12" fmla="*/ 0 w 24"/>
              <a:gd name="T13" fmla="*/ 0 h 24"/>
              <a:gd name="T14" fmla="*/ 24 w 24"/>
              <a:gd name="T15" fmla="*/ 24 h 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" h="24">
                <a:moveTo>
                  <a:pt x="0" y="0"/>
                </a:moveTo>
                <a:lnTo>
                  <a:pt x="7" y="23"/>
                </a:lnTo>
                <a:lnTo>
                  <a:pt x="23" y="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6" name="Freeform 267"/>
          <p:cNvSpPr>
            <a:spLocks/>
          </p:cNvSpPr>
          <p:nvPr/>
        </p:nvSpPr>
        <p:spPr bwMode="auto">
          <a:xfrm>
            <a:off x="6345238" y="5632450"/>
            <a:ext cx="36512" cy="33338"/>
          </a:xfrm>
          <a:custGeom>
            <a:avLst/>
            <a:gdLst>
              <a:gd name="T0" fmla="*/ 0 w 24"/>
              <a:gd name="T1" fmla="*/ 2147483647 h 23"/>
              <a:gd name="T2" fmla="*/ 2147483647 w 24"/>
              <a:gd name="T3" fmla="*/ 0 h 23"/>
              <a:gd name="T4" fmla="*/ 2147483647 w 24"/>
              <a:gd name="T5" fmla="*/ 0 h 23"/>
              <a:gd name="T6" fmla="*/ 0 w 24"/>
              <a:gd name="T7" fmla="*/ 2147483647 h 23"/>
              <a:gd name="T8" fmla="*/ 0 60000 65536"/>
              <a:gd name="T9" fmla="*/ 0 60000 65536"/>
              <a:gd name="T10" fmla="*/ 0 60000 65536"/>
              <a:gd name="T11" fmla="*/ 0 60000 65536"/>
              <a:gd name="T12" fmla="*/ 0 w 24"/>
              <a:gd name="T13" fmla="*/ 0 h 23"/>
              <a:gd name="T14" fmla="*/ 24 w 24"/>
              <a:gd name="T15" fmla="*/ 23 h 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" h="23">
                <a:moveTo>
                  <a:pt x="0" y="22"/>
                </a:moveTo>
                <a:lnTo>
                  <a:pt x="23" y="0"/>
                </a:lnTo>
                <a:lnTo>
                  <a:pt x="0" y="2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7" name="Freeform 268"/>
          <p:cNvSpPr>
            <a:spLocks/>
          </p:cNvSpPr>
          <p:nvPr/>
        </p:nvSpPr>
        <p:spPr bwMode="auto">
          <a:xfrm>
            <a:off x="5384800" y="4086225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8" name="Freeform 269"/>
          <p:cNvSpPr>
            <a:spLocks/>
          </p:cNvSpPr>
          <p:nvPr/>
        </p:nvSpPr>
        <p:spPr bwMode="auto">
          <a:xfrm>
            <a:off x="4838700" y="3459163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9" name="Freeform 270"/>
          <p:cNvSpPr>
            <a:spLocks/>
          </p:cNvSpPr>
          <p:nvPr/>
        </p:nvSpPr>
        <p:spPr bwMode="auto">
          <a:xfrm>
            <a:off x="4821238" y="3927475"/>
            <a:ext cx="36512" cy="33338"/>
          </a:xfrm>
          <a:custGeom>
            <a:avLst/>
            <a:gdLst>
              <a:gd name="T0" fmla="*/ 2147483647 w 23"/>
              <a:gd name="T1" fmla="*/ 0 h 23"/>
              <a:gd name="T2" fmla="*/ 2147483647 w 23"/>
              <a:gd name="T3" fmla="*/ 2147483647 h 23"/>
              <a:gd name="T4" fmla="*/ 0 w 23"/>
              <a:gd name="T5" fmla="*/ 2147483647 h 23"/>
              <a:gd name="T6" fmla="*/ 2147483647 w 23"/>
              <a:gd name="T7" fmla="*/ 0 h 23"/>
              <a:gd name="T8" fmla="*/ 0 60000 65536"/>
              <a:gd name="T9" fmla="*/ 0 60000 65536"/>
              <a:gd name="T10" fmla="*/ 0 60000 65536"/>
              <a:gd name="T11" fmla="*/ 0 60000 65536"/>
              <a:gd name="T12" fmla="*/ 0 w 23"/>
              <a:gd name="T13" fmla="*/ 0 h 23"/>
              <a:gd name="T14" fmla="*/ 23 w 23"/>
              <a:gd name="T15" fmla="*/ 23 h 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" h="23">
                <a:moveTo>
                  <a:pt x="14" y="0"/>
                </a:moveTo>
                <a:lnTo>
                  <a:pt x="22" y="22"/>
                </a:lnTo>
                <a:lnTo>
                  <a:pt x="0" y="22"/>
                </a:lnTo>
                <a:lnTo>
                  <a:pt x="1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5" name="Freeform 271"/>
          <p:cNvSpPr>
            <a:spLocks/>
          </p:cNvSpPr>
          <p:nvPr/>
        </p:nvSpPr>
        <p:spPr bwMode="auto">
          <a:xfrm>
            <a:off x="5561013" y="3675063"/>
            <a:ext cx="1190625" cy="495300"/>
          </a:xfrm>
          <a:custGeom>
            <a:avLst/>
            <a:gdLst>
              <a:gd name="T0" fmla="*/ 159 w 753"/>
              <a:gd name="T1" fmla="*/ 147 h 338"/>
              <a:gd name="T2" fmla="*/ 174 w 753"/>
              <a:gd name="T3" fmla="*/ 148 h 338"/>
              <a:gd name="T4" fmla="*/ 185 w 753"/>
              <a:gd name="T5" fmla="*/ 125 h 338"/>
              <a:gd name="T6" fmla="*/ 198 w 753"/>
              <a:gd name="T7" fmla="*/ 93 h 338"/>
              <a:gd name="T8" fmla="*/ 225 w 753"/>
              <a:gd name="T9" fmla="*/ 90 h 338"/>
              <a:gd name="T10" fmla="*/ 266 w 753"/>
              <a:gd name="T11" fmla="*/ 84 h 338"/>
              <a:gd name="T12" fmla="*/ 270 w 753"/>
              <a:gd name="T13" fmla="*/ 84 h 338"/>
              <a:gd name="T14" fmla="*/ 292 w 753"/>
              <a:gd name="T15" fmla="*/ 80 h 338"/>
              <a:gd name="T16" fmla="*/ 329 w 753"/>
              <a:gd name="T17" fmla="*/ 76 h 338"/>
              <a:gd name="T18" fmla="*/ 350 w 753"/>
              <a:gd name="T19" fmla="*/ 72 h 338"/>
              <a:gd name="T20" fmla="*/ 377 w 753"/>
              <a:gd name="T21" fmla="*/ 66 h 338"/>
              <a:gd name="T22" fmla="*/ 408 w 753"/>
              <a:gd name="T23" fmla="*/ 61 h 338"/>
              <a:gd name="T24" fmla="*/ 439 w 753"/>
              <a:gd name="T25" fmla="*/ 51 h 338"/>
              <a:gd name="T26" fmla="*/ 462 w 753"/>
              <a:gd name="T27" fmla="*/ 47 h 338"/>
              <a:gd name="T28" fmla="*/ 476 w 753"/>
              <a:gd name="T29" fmla="*/ 43 h 338"/>
              <a:gd name="T30" fmla="*/ 504 w 753"/>
              <a:gd name="T31" fmla="*/ 37 h 338"/>
              <a:gd name="T32" fmla="*/ 521 w 753"/>
              <a:gd name="T33" fmla="*/ 34 h 338"/>
              <a:gd name="T34" fmla="*/ 563 w 753"/>
              <a:gd name="T35" fmla="*/ 25 h 338"/>
              <a:gd name="T36" fmla="*/ 580 w 753"/>
              <a:gd name="T37" fmla="*/ 22 h 338"/>
              <a:gd name="T38" fmla="*/ 609 w 753"/>
              <a:gd name="T39" fmla="*/ 15 h 338"/>
              <a:gd name="T40" fmla="*/ 637 w 753"/>
              <a:gd name="T41" fmla="*/ 8 h 338"/>
              <a:gd name="T42" fmla="*/ 647 w 753"/>
              <a:gd name="T43" fmla="*/ 6 h 338"/>
              <a:gd name="T44" fmla="*/ 681 w 753"/>
              <a:gd name="T45" fmla="*/ 4 h 338"/>
              <a:gd name="T46" fmla="*/ 720 w 753"/>
              <a:gd name="T47" fmla="*/ 146 h 338"/>
              <a:gd name="T48" fmla="*/ 667 w 753"/>
              <a:gd name="T49" fmla="*/ 226 h 338"/>
              <a:gd name="T50" fmla="*/ 612 w 753"/>
              <a:gd name="T51" fmla="*/ 243 h 338"/>
              <a:gd name="T52" fmla="*/ 566 w 753"/>
              <a:gd name="T53" fmla="*/ 329 h 338"/>
              <a:gd name="T54" fmla="*/ 515 w 753"/>
              <a:gd name="T55" fmla="*/ 349 h 338"/>
              <a:gd name="T56" fmla="*/ 480 w 753"/>
              <a:gd name="T57" fmla="*/ 323 h 338"/>
              <a:gd name="T58" fmla="*/ 432 w 753"/>
              <a:gd name="T59" fmla="*/ 286 h 338"/>
              <a:gd name="T60" fmla="*/ 419 w 753"/>
              <a:gd name="T61" fmla="*/ 275 h 338"/>
              <a:gd name="T62" fmla="*/ 392 w 753"/>
              <a:gd name="T63" fmla="*/ 261 h 338"/>
              <a:gd name="T64" fmla="*/ 350 w 753"/>
              <a:gd name="T65" fmla="*/ 268 h 338"/>
              <a:gd name="T66" fmla="*/ 304 w 753"/>
              <a:gd name="T67" fmla="*/ 275 h 338"/>
              <a:gd name="T68" fmla="*/ 293 w 753"/>
              <a:gd name="T69" fmla="*/ 253 h 338"/>
              <a:gd name="T70" fmla="*/ 278 w 753"/>
              <a:gd name="T71" fmla="*/ 244 h 338"/>
              <a:gd name="T72" fmla="*/ 249 w 753"/>
              <a:gd name="T73" fmla="*/ 247 h 338"/>
              <a:gd name="T74" fmla="*/ 205 w 753"/>
              <a:gd name="T75" fmla="*/ 251 h 338"/>
              <a:gd name="T76" fmla="*/ 176 w 753"/>
              <a:gd name="T77" fmla="*/ 255 h 338"/>
              <a:gd name="T78" fmla="*/ 152 w 753"/>
              <a:gd name="T79" fmla="*/ 262 h 338"/>
              <a:gd name="T80" fmla="*/ 130 w 753"/>
              <a:gd name="T81" fmla="*/ 276 h 338"/>
              <a:gd name="T82" fmla="*/ 113 w 753"/>
              <a:gd name="T83" fmla="*/ 286 h 338"/>
              <a:gd name="T84" fmla="*/ 73 w 753"/>
              <a:gd name="T85" fmla="*/ 298 h 338"/>
              <a:gd name="T86" fmla="*/ 60 w 753"/>
              <a:gd name="T87" fmla="*/ 301 h 338"/>
              <a:gd name="T88" fmla="*/ 18 w 753"/>
              <a:gd name="T89" fmla="*/ 305 h 338"/>
              <a:gd name="T90" fmla="*/ 0 w 753"/>
              <a:gd name="T91" fmla="*/ 294 h 338"/>
              <a:gd name="T92" fmla="*/ 22 w 753"/>
              <a:gd name="T93" fmla="*/ 268 h 338"/>
              <a:gd name="T94" fmla="*/ 24 w 753"/>
              <a:gd name="T95" fmla="*/ 248 h 338"/>
              <a:gd name="T96" fmla="*/ 51 w 753"/>
              <a:gd name="T97" fmla="*/ 233 h 338"/>
              <a:gd name="T98" fmla="*/ 92 w 753"/>
              <a:gd name="T99" fmla="*/ 205 h 338"/>
              <a:gd name="T100" fmla="*/ 109 w 753"/>
              <a:gd name="T101" fmla="*/ 189 h 338"/>
              <a:gd name="T102" fmla="*/ 128 w 753"/>
              <a:gd name="T103" fmla="*/ 165 h 338"/>
              <a:gd name="T104" fmla="*/ 140 w 753"/>
              <a:gd name="T105" fmla="*/ 166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solidFill>
            <a:schemeClr val="accent5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401" name="Freeform 272"/>
          <p:cNvSpPr>
            <a:spLocks/>
          </p:cNvSpPr>
          <p:nvPr/>
        </p:nvSpPr>
        <p:spPr bwMode="auto">
          <a:xfrm>
            <a:off x="5700713" y="4022725"/>
            <a:ext cx="688975" cy="488950"/>
          </a:xfrm>
          <a:custGeom>
            <a:avLst/>
            <a:gdLst>
              <a:gd name="T0" fmla="*/ 2147483647 w 435"/>
              <a:gd name="T1" fmla="*/ 2147483647 h 332"/>
              <a:gd name="T2" fmla="*/ 2147483647 w 435"/>
              <a:gd name="T3" fmla="*/ 2147483647 h 332"/>
              <a:gd name="T4" fmla="*/ 2147483647 w 435"/>
              <a:gd name="T5" fmla="*/ 2147483647 h 332"/>
              <a:gd name="T6" fmla="*/ 2147483647 w 435"/>
              <a:gd name="T7" fmla="*/ 2147483647 h 332"/>
              <a:gd name="T8" fmla="*/ 2147483647 w 435"/>
              <a:gd name="T9" fmla="*/ 2147483647 h 332"/>
              <a:gd name="T10" fmla="*/ 2147483647 w 435"/>
              <a:gd name="T11" fmla="*/ 2147483647 h 332"/>
              <a:gd name="T12" fmla="*/ 2147483647 w 435"/>
              <a:gd name="T13" fmla="*/ 2147483647 h 332"/>
              <a:gd name="T14" fmla="*/ 2147483647 w 435"/>
              <a:gd name="T15" fmla="*/ 2147483647 h 332"/>
              <a:gd name="T16" fmla="*/ 2147483647 w 435"/>
              <a:gd name="T17" fmla="*/ 2147483647 h 332"/>
              <a:gd name="T18" fmla="*/ 2147483647 w 435"/>
              <a:gd name="T19" fmla="*/ 2147483647 h 332"/>
              <a:gd name="T20" fmla="*/ 2147483647 w 435"/>
              <a:gd name="T21" fmla="*/ 2147483647 h 332"/>
              <a:gd name="T22" fmla="*/ 2147483647 w 435"/>
              <a:gd name="T23" fmla="*/ 2147483647 h 332"/>
              <a:gd name="T24" fmla="*/ 2147483647 w 435"/>
              <a:gd name="T25" fmla="*/ 2147483647 h 332"/>
              <a:gd name="T26" fmla="*/ 2147483647 w 435"/>
              <a:gd name="T27" fmla="*/ 2147483647 h 332"/>
              <a:gd name="T28" fmla="*/ 2147483647 w 435"/>
              <a:gd name="T29" fmla="*/ 2147483647 h 332"/>
              <a:gd name="T30" fmla="*/ 2147483647 w 435"/>
              <a:gd name="T31" fmla="*/ 2147483647 h 332"/>
              <a:gd name="T32" fmla="*/ 2147483647 w 435"/>
              <a:gd name="T33" fmla="*/ 2147483647 h 332"/>
              <a:gd name="T34" fmla="*/ 2147483647 w 435"/>
              <a:gd name="T35" fmla="*/ 2147483647 h 332"/>
              <a:gd name="T36" fmla="*/ 2147483647 w 435"/>
              <a:gd name="T37" fmla="*/ 2147483647 h 332"/>
              <a:gd name="T38" fmla="*/ 2147483647 w 435"/>
              <a:gd name="T39" fmla="*/ 2147483647 h 332"/>
              <a:gd name="T40" fmla="*/ 2147483647 w 435"/>
              <a:gd name="T41" fmla="*/ 2147483647 h 332"/>
              <a:gd name="T42" fmla="*/ 2147483647 w 435"/>
              <a:gd name="T43" fmla="*/ 2147483647 h 332"/>
              <a:gd name="T44" fmla="*/ 2147483647 w 435"/>
              <a:gd name="T45" fmla="*/ 2147483647 h 332"/>
              <a:gd name="T46" fmla="*/ 2147483647 w 435"/>
              <a:gd name="T47" fmla="*/ 2147483647 h 332"/>
              <a:gd name="T48" fmla="*/ 2147483647 w 435"/>
              <a:gd name="T49" fmla="*/ 2147483647 h 332"/>
              <a:gd name="T50" fmla="*/ 2147483647 w 435"/>
              <a:gd name="T51" fmla="*/ 2147483647 h 332"/>
              <a:gd name="T52" fmla="*/ 2147483647 w 435"/>
              <a:gd name="T53" fmla="*/ 2147483647 h 332"/>
              <a:gd name="T54" fmla="*/ 2147483647 w 435"/>
              <a:gd name="T55" fmla="*/ 2147483647 h 332"/>
              <a:gd name="T56" fmla="*/ 2147483647 w 435"/>
              <a:gd name="T57" fmla="*/ 2147483647 h 332"/>
              <a:gd name="T58" fmla="*/ 2147483647 w 435"/>
              <a:gd name="T59" fmla="*/ 2147483647 h 332"/>
              <a:gd name="T60" fmla="*/ 2147483647 w 435"/>
              <a:gd name="T61" fmla="*/ 2147483647 h 332"/>
              <a:gd name="T62" fmla="*/ 2147483647 w 435"/>
              <a:gd name="T63" fmla="*/ 0 h 332"/>
              <a:gd name="T64" fmla="*/ 2147483647 w 435"/>
              <a:gd name="T65" fmla="*/ 2147483647 h 332"/>
              <a:gd name="T66" fmla="*/ 2147483647 w 435"/>
              <a:gd name="T67" fmla="*/ 2147483647 h 332"/>
              <a:gd name="T68" fmla="*/ 2147483647 w 435"/>
              <a:gd name="T69" fmla="*/ 2147483647 h 332"/>
              <a:gd name="T70" fmla="*/ 2147483647 w 435"/>
              <a:gd name="T71" fmla="*/ 2147483647 h 332"/>
              <a:gd name="T72" fmla="*/ 2147483647 w 435"/>
              <a:gd name="T73" fmla="*/ 2147483647 h 332"/>
              <a:gd name="T74" fmla="*/ 2147483647 w 435"/>
              <a:gd name="T75" fmla="*/ 2147483647 h 332"/>
              <a:gd name="T76" fmla="*/ 2147483647 w 435"/>
              <a:gd name="T77" fmla="*/ 2147483647 h 332"/>
              <a:gd name="T78" fmla="*/ 2147483647 w 435"/>
              <a:gd name="T79" fmla="*/ 2147483647 h 332"/>
              <a:gd name="T80" fmla="*/ 0 w 435"/>
              <a:gd name="T81" fmla="*/ 2147483647 h 332"/>
              <a:gd name="T82" fmla="*/ 2147483647 w 435"/>
              <a:gd name="T83" fmla="*/ 2147483647 h 332"/>
              <a:gd name="T84" fmla="*/ 2147483647 w 435"/>
              <a:gd name="T85" fmla="*/ 2147483647 h 332"/>
              <a:gd name="T86" fmla="*/ 2147483647 w 435"/>
              <a:gd name="T87" fmla="*/ 2147483647 h 332"/>
              <a:gd name="T88" fmla="*/ 2147483647 w 435"/>
              <a:gd name="T89" fmla="*/ 2147483647 h 332"/>
              <a:gd name="T90" fmla="*/ 2147483647 w 435"/>
              <a:gd name="T91" fmla="*/ 2147483647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noFill/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73"/>
          <p:cNvGrpSpPr>
            <a:grpSpLocks/>
          </p:cNvGrpSpPr>
          <p:nvPr/>
        </p:nvGrpSpPr>
        <p:grpSpPr bwMode="auto">
          <a:xfrm>
            <a:off x="1219200" y="4889500"/>
            <a:ext cx="885825" cy="579438"/>
            <a:chOff x="1710" y="3401"/>
            <a:chExt cx="498" cy="349"/>
          </a:xfrm>
        </p:grpSpPr>
        <p:sp>
          <p:nvSpPr>
            <p:cNvPr id="14439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3 w 120"/>
                <a:gd name="T1" fmla="*/ 64 h 160"/>
                <a:gd name="T2" fmla="*/ 26 w 120"/>
                <a:gd name="T3" fmla="*/ 49 h 160"/>
                <a:gd name="T4" fmla="*/ 48 w 120"/>
                <a:gd name="T5" fmla="*/ 39 h 160"/>
                <a:gd name="T6" fmla="*/ 42 w 120"/>
                <a:gd name="T7" fmla="*/ 29 h 160"/>
                <a:gd name="T8" fmla="*/ 42 w 120"/>
                <a:gd name="T9" fmla="*/ 26 h 160"/>
                <a:gd name="T10" fmla="*/ 35 w 120"/>
                <a:gd name="T11" fmla="*/ 26 h 160"/>
                <a:gd name="T12" fmla="*/ 32 w 120"/>
                <a:gd name="T13" fmla="*/ 19 h 160"/>
                <a:gd name="T14" fmla="*/ 29 w 120"/>
                <a:gd name="T15" fmla="*/ 13 h 160"/>
                <a:gd name="T16" fmla="*/ 13 w 120"/>
                <a:gd name="T17" fmla="*/ 4 h 160"/>
                <a:gd name="T18" fmla="*/ 6 w 120"/>
                <a:gd name="T19" fmla="*/ 0 h 160"/>
                <a:gd name="T20" fmla="*/ 4 w 120"/>
                <a:gd name="T21" fmla="*/ 4 h 160"/>
                <a:gd name="T22" fmla="*/ 0 w 120"/>
                <a:gd name="T23" fmla="*/ 26 h 160"/>
                <a:gd name="T24" fmla="*/ 0 w 120"/>
                <a:gd name="T25" fmla="*/ 42 h 160"/>
                <a:gd name="T26" fmla="*/ 0 w 120"/>
                <a:gd name="T27" fmla="*/ 49 h 160"/>
                <a:gd name="T28" fmla="*/ 0 w 120"/>
                <a:gd name="T29" fmla="*/ 56 h 160"/>
                <a:gd name="T30" fmla="*/ 6 w 120"/>
                <a:gd name="T31" fmla="*/ 58 h 160"/>
                <a:gd name="T32" fmla="*/ 10 w 120"/>
                <a:gd name="T33" fmla="*/ 64 h 160"/>
                <a:gd name="T34" fmla="*/ 13 w 120"/>
                <a:gd name="T35" fmla="*/ 64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0 w 64"/>
                <a:gd name="T1" fmla="*/ 7 h 48"/>
                <a:gd name="T2" fmla="*/ 0 w 64"/>
                <a:gd name="T3" fmla="*/ 0 h 48"/>
                <a:gd name="T4" fmla="*/ 0 w 64"/>
                <a:gd name="T5" fmla="*/ 11 h 48"/>
                <a:gd name="T6" fmla="*/ 6 w 64"/>
                <a:gd name="T7" fmla="*/ 13 h 48"/>
                <a:gd name="T8" fmla="*/ 6 w 64"/>
                <a:gd name="T9" fmla="*/ 17 h 48"/>
                <a:gd name="T10" fmla="*/ 12 w 64"/>
                <a:gd name="T11" fmla="*/ 20 h 48"/>
                <a:gd name="T12" fmla="*/ 26 w 64"/>
                <a:gd name="T13" fmla="*/ 17 h 48"/>
                <a:gd name="T14" fmla="*/ 26 w 64"/>
                <a:gd name="T15" fmla="*/ 11 h 48"/>
                <a:gd name="T16" fmla="*/ 23 w 64"/>
                <a:gd name="T17" fmla="*/ 11 h 48"/>
                <a:gd name="T18" fmla="*/ 16 w 64"/>
                <a:gd name="T19" fmla="*/ 7 h 48"/>
                <a:gd name="T20" fmla="*/ 10 w 64"/>
                <a:gd name="T21" fmla="*/ 7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1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9 w 24"/>
                <a:gd name="T1" fmla="*/ 0 h 1"/>
                <a:gd name="T2" fmla="*/ 0 w 24"/>
                <a:gd name="T3" fmla="*/ 0 h 1"/>
                <a:gd name="T4" fmla="*/ 9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2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2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5 h 16"/>
                <a:gd name="T8" fmla="*/ 26 w 64"/>
                <a:gd name="T9" fmla="*/ 4 h 16"/>
                <a:gd name="T10" fmla="*/ 23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3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6 w 72"/>
                <a:gd name="T3" fmla="*/ 11 h 40"/>
                <a:gd name="T4" fmla="*/ 16 w 72"/>
                <a:gd name="T5" fmla="*/ 13 h 40"/>
                <a:gd name="T6" fmla="*/ 19 w 72"/>
                <a:gd name="T7" fmla="*/ 17 h 40"/>
                <a:gd name="T8" fmla="*/ 25 w 72"/>
                <a:gd name="T9" fmla="*/ 17 h 40"/>
                <a:gd name="T10" fmla="*/ 28 w 72"/>
                <a:gd name="T11" fmla="*/ 17 h 40"/>
                <a:gd name="T12" fmla="*/ 25 w 72"/>
                <a:gd name="T13" fmla="*/ 11 h 40"/>
                <a:gd name="T14" fmla="*/ 19 w 72"/>
                <a:gd name="T15" fmla="*/ 7 h 40"/>
                <a:gd name="T16" fmla="*/ 16 w 72"/>
                <a:gd name="T17" fmla="*/ 0 h 40"/>
                <a:gd name="T18" fmla="*/ 10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4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3 w 24"/>
                <a:gd name="T3" fmla="*/ 8 h 16"/>
                <a:gd name="T4" fmla="*/ 6 w 24"/>
                <a:gd name="T5" fmla="*/ 8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19 w 56"/>
                <a:gd name="T1" fmla="*/ 13 h 40"/>
                <a:gd name="T2" fmla="*/ 19 w 56"/>
                <a:gd name="T3" fmla="*/ 7 h 40"/>
                <a:gd name="T4" fmla="*/ 23 w 56"/>
                <a:gd name="T5" fmla="*/ 5 h 40"/>
                <a:gd name="T6" fmla="*/ 19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3 h 40"/>
                <a:gd name="T14" fmla="*/ 10 w 56"/>
                <a:gd name="T15" fmla="*/ 17 h 40"/>
                <a:gd name="T16" fmla="*/ 19 w 56"/>
                <a:gd name="T17" fmla="*/ 13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0 w 32"/>
                <a:gd name="T1" fmla="*/ 6 h 24"/>
                <a:gd name="T2" fmla="*/ 5 w 32"/>
                <a:gd name="T3" fmla="*/ 0 h 24"/>
                <a:gd name="T4" fmla="*/ 0 w 32"/>
                <a:gd name="T5" fmla="*/ 8 h 24"/>
                <a:gd name="T6" fmla="*/ 0 w 32"/>
                <a:gd name="T7" fmla="*/ 13 h 24"/>
                <a:gd name="T8" fmla="*/ 5 w 32"/>
                <a:gd name="T9" fmla="*/ 13 h 24"/>
                <a:gd name="T10" fmla="*/ 10 w 32"/>
                <a:gd name="T11" fmla="*/ 8 h 24"/>
                <a:gd name="T12" fmla="*/ 10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03" name="Text Box 237"/>
          <p:cNvSpPr txBox="1">
            <a:spLocks noChangeArrowheads="1"/>
          </p:cNvSpPr>
          <p:nvPr/>
        </p:nvSpPr>
        <p:spPr bwMode="auto">
          <a:xfrm>
            <a:off x="2971800" y="1524000"/>
            <a:ext cx="3352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 b="1" dirty="0">
                <a:latin typeface="Tahoma" pitchFamily="34" charset="0"/>
                <a:hlinkClick r:id="rId3"/>
              </a:rPr>
              <a:t>www.dsireusa.org</a:t>
            </a:r>
            <a:r>
              <a:rPr lang="en-US" sz="1300" b="1" dirty="0">
                <a:latin typeface="Tahoma" pitchFamily="34" charset="0"/>
              </a:rPr>
              <a:t> / </a:t>
            </a:r>
            <a:r>
              <a:rPr lang="en-US" sz="1300" b="1" dirty="0" smtClean="0">
                <a:latin typeface="Tahoma" pitchFamily="34" charset="0"/>
              </a:rPr>
              <a:t>August</a:t>
            </a:r>
            <a:r>
              <a:rPr lang="en-US" sz="1300" b="1" dirty="0" smtClean="0">
                <a:latin typeface="Tahoma" pitchFamily="34" charset="0"/>
              </a:rPr>
              <a:t> </a:t>
            </a:r>
            <a:r>
              <a:rPr lang="en-US" sz="1300" b="1" dirty="0" smtClean="0">
                <a:latin typeface="Tahoma" pitchFamily="34" charset="0"/>
              </a:rPr>
              <a:t>2011</a:t>
            </a:r>
            <a:endParaRPr lang="en-US" sz="1300" b="1" dirty="0">
              <a:latin typeface="Tahoma" pitchFamily="34" charset="0"/>
            </a:endParaRPr>
          </a:p>
        </p:txBody>
      </p:sp>
      <p:sp>
        <p:nvSpPr>
          <p:cNvPr id="9" name="Rectangle 284"/>
          <p:cNvSpPr>
            <a:spLocks noChangeArrowheads="1"/>
          </p:cNvSpPr>
          <p:nvPr/>
        </p:nvSpPr>
        <p:spPr bwMode="auto">
          <a:xfrm>
            <a:off x="152400" y="5715000"/>
            <a:ext cx="228600" cy="228600"/>
          </a:xfrm>
          <a:prstGeom prst="rect">
            <a:avLst/>
          </a:prstGeom>
          <a:solidFill>
            <a:schemeClr val="accent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4405" name="Rectangle 285" descr="25%"/>
          <p:cNvSpPr>
            <a:spLocks noChangeArrowheads="1"/>
          </p:cNvSpPr>
          <p:nvPr/>
        </p:nvSpPr>
        <p:spPr bwMode="auto">
          <a:xfrm>
            <a:off x="152400" y="6007100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06" name="Text Box 279"/>
          <p:cNvSpPr txBox="1">
            <a:spLocks noChangeArrowheads="1"/>
          </p:cNvSpPr>
          <p:nvPr/>
        </p:nvSpPr>
        <p:spPr bwMode="auto">
          <a:xfrm>
            <a:off x="457200" y="6328064"/>
            <a:ext cx="310662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latin typeface="Tahoma" pitchFamily="34" charset="0"/>
              </a:rPr>
              <a:t>Solar water heating counts toward </a:t>
            </a:r>
            <a:r>
              <a:rPr lang="en-US" sz="1000" dirty="0" smtClean="0">
                <a:latin typeface="Tahoma" pitchFamily="34" charset="0"/>
              </a:rPr>
              <a:t>solar / DG </a:t>
            </a:r>
            <a:r>
              <a:rPr lang="en-US" sz="1000" dirty="0">
                <a:latin typeface="Tahoma" pitchFamily="34" charset="0"/>
              </a:rPr>
              <a:t>provision</a:t>
            </a:r>
          </a:p>
        </p:txBody>
      </p:sp>
      <p:sp>
        <p:nvSpPr>
          <p:cNvPr id="14407" name="Text Box 291"/>
          <p:cNvSpPr txBox="1">
            <a:spLocks noChangeArrowheads="1"/>
          </p:cNvSpPr>
          <p:nvPr/>
        </p:nvSpPr>
        <p:spPr bwMode="auto">
          <a:xfrm>
            <a:off x="228600" y="1752600"/>
            <a:ext cx="1676400" cy="1952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kumimoji="1" lang="en-US" sz="1200" b="1" dirty="0">
                <a:latin typeface="Tahoma" pitchFamily="34" charset="0"/>
              </a:rPr>
              <a:t>WA: </a:t>
            </a:r>
            <a:r>
              <a:rPr kumimoji="1" lang="en-US" sz="1000" b="1" dirty="0">
                <a:latin typeface="Tahoma" pitchFamily="34" charset="0"/>
              </a:rPr>
              <a:t>double credit for DG</a:t>
            </a:r>
          </a:p>
        </p:txBody>
      </p:sp>
      <p:sp>
        <p:nvSpPr>
          <p:cNvPr id="10" name="Rectangle 292"/>
          <p:cNvSpPr>
            <a:spLocks noChangeArrowheads="1"/>
          </p:cNvSpPr>
          <p:nvPr/>
        </p:nvSpPr>
        <p:spPr bwMode="auto">
          <a:xfrm>
            <a:off x="152400" y="3048000"/>
            <a:ext cx="1600200" cy="3381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NV: </a:t>
            </a:r>
            <a:r>
              <a:rPr kumimoji="1" lang="en-US" sz="1000" b="1" dirty="0">
                <a:latin typeface="Tahoma" pitchFamily="34" charset="0"/>
              </a:rPr>
              <a:t>1.5% solar x 2025;</a:t>
            </a:r>
          </a:p>
          <a:p>
            <a:pPr algn="ctr" eaLnBrk="0" hangingPunct="0">
              <a:defRPr/>
            </a:pPr>
            <a:r>
              <a:rPr kumimoji="1" lang="en-US" sz="1000" dirty="0">
                <a:latin typeface="Tahoma" pitchFamily="34" charset="0"/>
              </a:rPr>
              <a:t>2.4 - 2.45 multiplier for PV</a:t>
            </a:r>
          </a:p>
        </p:txBody>
      </p:sp>
      <p:sp>
        <p:nvSpPr>
          <p:cNvPr id="14409" name="Text Box 293"/>
          <p:cNvSpPr txBox="1">
            <a:spLocks noChangeArrowheads="1"/>
          </p:cNvSpPr>
          <p:nvPr/>
        </p:nvSpPr>
        <p:spPr bwMode="auto">
          <a:xfrm>
            <a:off x="1409700" y="3486150"/>
            <a:ext cx="1257300" cy="3429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kumimoji="1" lang="en-US" sz="1200" b="1" i="1" dirty="0">
                <a:latin typeface="Tahoma" pitchFamily="34" charset="0"/>
              </a:rPr>
              <a:t>UT: </a:t>
            </a:r>
            <a:r>
              <a:rPr kumimoji="1" lang="en-US" sz="1000" b="1" i="1" dirty="0">
                <a:latin typeface="Tahoma" pitchFamily="34" charset="0"/>
              </a:rPr>
              <a:t>2.4 multiplier</a:t>
            </a:r>
          </a:p>
          <a:p>
            <a:pPr algn="ctr" eaLnBrk="0" hangingPunct="0"/>
            <a:r>
              <a:rPr kumimoji="1" lang="en-US" sz="1000" b="1" i="1" dirty="0">
                <a:latin typeface="Tahoma" pitchFamily="34" charset="0"/>
              </a:rPr>
              <a:t>for solar-electric</a:t>
            </a:r>
          </a:p>
        </p:txBody>
      </p:sp>
      <p:sp>
        <p:nvSpPr>
          <p:cNvPr id="4111" name="Text Box 294"/>
          <p:cNvSpPr txBox="1">
            <a:spLocks noChangeArrowheads="1"/>
          </p:cNvSpPr>
          <p:nvPr/>
        </p:nvSpPr>
        <p:spPr bwMode="auto">
          <a:xfrm>
            <a:off x="1193800" y="4006850"/>
            <a:ext cx="1397000" cy="18415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sz="1200" b="1" dirty="0">
                <a:latin typeface="Tahoma" pitchFamily="34" charset="0"/>
              </a:rPr>
              <a:t>AZ: </a:t>
            </a:r>
            <a:r>
              <a:rPr kumimoji="1" lang="en-US" sz="1000" b="1" dirty="0">
                <a:latin typeface="Tahoma" pitchFamily="34" charset="0"/>
              </a:rPr>
              <a:t>4.5% DG x 2025</a:t>
            </a:r>
          </a:p>
        </p:txBody>
      </p:sp>
      <p:sp>
        <p:nvSpPr>
          <p:cNvPr id="4112" name="Text Box 295"/>
          <p:cNvSpPr txBox="1">
            <a:spLocks noChangeArrowheads="1"/>
          </p:cNvSpPr>
          <p:nvPr/>
        </p:nvSpPr>
        <p:spPr bwMode="auto">
          <a:xfrm>
            <a:off x="1828800" y="4267200"/>
            <a:ext cx="1981200" cy="3381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NM: </a:t>
            </a:r>
            <a:r>
              <a:rPr kumimoji="1" lang="en-US" sz="1000" b="1" dirty="0">
                <a:latin typeface="Tahoma" pitchFamily="34" charset="0"/>
              </a:rPr>
              <a:t>4% solar-electric x 2020 0.6% DG x 2020</a:t>
            </a:r>
          </a:p>
        </p:txBody>
      </p:sp>
      <p:sp>
        <p:nvSpPr>
          <p:cNvPr id="14412" name="Text Box 296"/>
          <p:cNvSpPr txBox="1">
            <a:spLocks noChangeArrowheads="1"/>
          </p:cNvSpPr>
          <p:nvPr/>
        </p:nvSpPr>
        <p:spPr bwMode="auto">
          <a:xfrm>
            <a:off x="2590800" y="4953000"/>
            <a:ext cx="2057400" cy="3476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kumimoji="1" lang="en-US" sz="1200" b="1" dirty="0">
                <a:latin typeface="Tahoma" pitchFamily="34" charset="0"/>
              </a:rPr>
              <a:t>TX: </a:t>
            </a:r>
            <a:r>
              <a:rPr kumimoji="1" lang="en-US" sz="1000" b="1" dirty="0">
                <a:latin typeface="Tahoma" pitchFamily="34" charset="0"/>
              </a:rPr>
              <a:t>double credit for non-wind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dirty="0">
                <a:latin typeface="Tahoma" pitchFamily="34" charset="0"/>
              </a:rPr>
              <a:t>(non-wind goal: 500 MW)</a:t>
            </a:r>
          </a:p>
        </p:txBody>
      </p:sp>
      <p:sp>
        <p:nvSpPr>
          <p:cNvPr id="12" name="Rectangle 297"/>
          <p:cNvSpPr>
            <a:spLocks noChangeArrowheads="1"/>
          </p:cNvSpPr>
          <p:nvPr/>
        </p:nvSpPr>
        <p:spPr bwMode="auto">
          <a:xfrm>
            <a:off x="2286000" y="3048000"/>
            <a:ext cx="1905000" cy="3381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CO: </a:t>
            </a:r>
            <a:r>
              <a:rPr kumimoji="1" lang="en-US" sz="1000" b="1" dirty="0">
                <a:latin typeface="Tahoma" pitchFamily="34" charset="0"/>
              </a:rPr>
              <a:t>3.0% DG x 2020</a:t>
            </a:r>
          </a:p>
          <a:p>
            <a:pPr algn="ctr" eaLnBrk="0" hangingPunct="0">
              <a:defRPr/>
            </a:pPr>
            <a:r>
              <a:rPr kumimoji="1" lang="en-US" sz="1000" b="1" dirty="0">
                <a:latin typeface="Tahoma" pitchFamily="34" charset="0"/>
              </a:rPr>
              <a:t>1.5% customer-sited x 2020</a:t>
            </a:r>
          </a:p>
        </p:txBody>
      </p:sp>
      <p:sp>
        <p:nvSpPr>
          <p:cNvPr id="13" name="Rectangle 298"/>
          <p:cNvSpPr>
            <a:spLocks noChangeArrowheads="1"/>
          </p:cNvSpPr>
          <p:nvPr/>
        </p:nvSpPr>
        <p:spPr bwMode="auto">
          <a:xfrm>
            <a:off x="3829050" y="3810000"/>
            <a:ext cx="1200150" cy="3381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MO: </a:t>
            </a:r>
            <a:r>
              <a:rPr kumimoji="1" lang="en-US" sz="1000" b="1" dirty="0">
                <a:latin typeface="Tahoma" pitchFamily="34" charset="0"/>
              </a:rPr>
              <a:t>0.3% solar-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electric x 2021</a:t>
            </a:r>
          </a:p>
        </p:txBody>
      </p:sp>
      <p:sp>
        <p:nvSpPr>
          <p:cNvPr id="14415" name="Text Box 299"/>
          <p:cNvSpPr txBox="1">
            <a:spLocks noChangeArrowheads="1"/>
          </p:cNvSpPr>
          <p:nvPr/>
        </p:nvSpPr>
        <p:spPr bwMode="auto">
          <a:xfrm>
            <a:off x="4438650" y="2362200"/>
            <a:ext cx="1733550" cy="3381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kumimoji="1" lang="en-US" sz="1200" b="1" dirty="0">
                <a:latin typeface="Tahoma" pitchFamily="34" charset="0"/>
              </a:rPr>
              <a:t>MI: </a:t>
            </a:r>
            <a:r>
              <a:rPr kumimoji="1" lang="en-US" sz="1000" b="1" dirty="0">
                <a:latin typeface="Tahoma" pitchFamily="34" charset="0"/>
              </a:rPr>
              <a:t>triple credit for solar-   electric   </a:t>
            </a:r>
          </a:p>
        </p:txBody>
      </p:sp>
      <p:sp>
        <p:nvSpPr>
          <p:cNvPr id="15" name="Rectangle 300"/>
          <p:cNvSpPr>
            <a:spLocks noChangeArrowheads="1"/>
          </p:cNvSpPr>
          <p:nvPr/>
        </p:nvSpPr>
        <p:spPr bwMode="auto">
          <a:xfrm>
            <a:off x="4876800" y="2886075"/>
            <a:ext cx="1295400" cy="3444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OH: </a:t>
            </a:r>
            <a:r>
              <a:rPr kumimoji="1" lang="en-US" sz="1000" b="1" dirty="0">
                <a:latin typeface="Tahoma" pitchFamily="34" charset="0"/>
              </a:rPr>
              <a:t>0</a:t>
            </a:r>
            <a:r>
              <a:rPr kumimoji="1" lang="en-US" sz="1200" b="1" dirty="0">
                <a:latin typeface="Tahoma" pitchFamily="34" charset="0"/>
              </a:rPr>
              <a:t>.</a:t>
            </a:r>
            <a:r>
              <a:rPr kumimoji="1" lang="en-US" sz="1000" b="1" dirty="0">
                <a:latin typeface="Tahoma" pitchFamily="34" charset="0"/>
              </a:rPr>
              <a:t>5% solar-electric x 2025</a:t>
            </a:r>
          </a:p>
        </p:txBody>
      </p:sp>
      <p:sp>
        <p:nvSpPr>
          <p:cNvPr id="16" name="Rectangle 301"/>
          <p:cNvSpPr>
            <a:spLocks noChangeArrowheads="1"/>
          </p:cNvSpPr>
          <p:nvPr/>
        </p:nvSpPr>
        <p:spPr bwMode="auto">
          <a:xfrm>
            <a:off x="5153025" y="3962400"/>
            <a:ext cx="1143000" cy="3444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NC: </a:t>
            </a:r>
            <a:r>
              <a:rPr kumimoji="1" lang="en-US" sz="1000" b="1" dirty="0">
                <a:latin typeface="Tahoma" pitchFamily="34" charset="0"/>
              </a:rPr>
              <a:t>0</a:t>
            </a:r>
            <a:r>
              <a:rPr kumimoji="1" lang="en-US" sz="1200" b="1" dirty="0">
                <a:latin typeface="Tahoma" pitchFamily="34" charset="0"/>
              </a:rPr>
              <a:t>.</a:t>
            </a:r>
            <a:r>
              <a:rPr kumimoji="1" lang="en-US" sz="1000" b="1" dirty="0">
                <a:latin typeface="Tahoma" pitchFamily="34" charset="0"/>
              </a:rPr>
              <a:t>2% solar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x 2018</a:t>
            </a:r>
          </a:p>
        </p:txBody>
      </p:sp>
      <p:sp>
        <p:nvSpPr>
          <p:cNvPr id="17" name="Rectangle 302"/>
          <p:cNvSpPr>
            <a:spLocks noChangeArrowheads="1"/>
          </p:cNvSpPr>
          <p:nvPr/>
        </p:nvSpPr>
        <p:spPr bwMode="auto">
          <a:xfrm>
            <a:off x="7181850" y="4046969"/>
            <a:ext cx="1504950" cy="18466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MD: </a:t>
            </a:r>
            <a:r>
              <a:rPr kumimoji="1" lang="en-US" sz="1000" b="1" dirty="0">
                <a:latin typeface="Tahoma" pitchFamily="34" charset="0"/>
              </a:rPr>
              <a:t>2% </a:t>
            </a:r>
            <a:r>
              <a:rPr kumimoji="1" lang="en-US" sz="1000" b="1" dirty="0" smtClean="0">
                <a:latin typeface="Tahoma" pitchFamily="34" charset="0"/>
              </a:rPr>
              <a:t>solar x </a:t>
            </a:r>
            <a:r>
              <a:rPr kumimoji="1" lang="en-US" sz="1000" b="1" dirty="0">
                <a:latin typeface="Tahoma" pitchFamily="34" charset="0"/>
              </a:rPr>
              <a:t>2022</a:t>
            </a:r>
          </a:p>
        </p:txBody>
      </p:sp>
      <p:sp>
        <p:nvSpPr>
          <p:cNvPr id="4120" name="Rectangle 303"/>
          <p:cNvSpPr>
            <a:spLocks noChangeArrowheads="1"/>
          </p:cNvSpPr>
          <p:nvPr/>
        </p:nvSpPr>
        <p:spPr bwMode="auto">
          <a:xfrm>
            <a:off x="7181850" y="4294041"/>
            <a:ext cx="1651000" cy="22860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400" b="1" dirty="0">
                <a:latin typeface="Tahoma" pitchFamily="34" charset="0"/>
              </a:rPr>
              <a:t> </a:t>
            </a:r>
            <a:r>
              <a:rPr kumimoji="1" lang="en-US" sz="1200" b="1" dirty="0">
                <a:latin typeface="Tahoma" pitchFamily="34" charset="0"/>
              </a:rPr>
              <a:t>DC: </a:t>
            </a:r>
            <a:r>
              <a:rPr kumimoji="1" lang="en-US" sz="1000" b="1" dirty="0">
                <a:latin typeface="Tahoma" pitchFamily="34" charset="0"/>
              </a:rPr>
              <a:t>0.4% solar x 2020</a:t>
            </a:r>
          </a:p>
          <a:p>
            <a:pPr eaLnBrk="0" hangingPunct="0">
              <a:defRPr/>
            </a:pPr>
            <a:endParaRPr kumimoji="1" lang="en-US" sz="1000" dirty="0">
              <a:latin typeface="Tahoma" pitchFamily="34" charset="0"/>
            </a:endParaRPr>
          </a:p>
        </p:txBody>
      </p:sp>
      <p:sp>
        <p:nvSpPr>
          <p:cNvPr id="4121" name="Rectangle 304"/>
          <p:cNvSpPr>
            <a:spLocks noChangeArrowheads="1"/>
          </p:cNvSpPr>
          <p:nvPr/>
        </p:nvSpPr>
        <p:spPr bwMode="auto">
          <a:xfrm>
            <a:off x="7075488" y="2633663"/>
            <a:ext cx="1793875" cy="3444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NY: </a:t>
            </a:r>
            <a:r>
              <a:rPr kumimoji="1" lang="en-US" sz="1000" b="1" dirty="0" smtClean="0">
                <a:latin typeface="Tahoma" pitchFamily="34" charset="0"/>
              </a:rPr>
              <a:t>0.4788% customer-</a:t>
            </a:r>
            <a:r>
              <a:rPr kumimoji="1" lang="en-US" sz="1000" b="1" dirty="0">
                <a:latin typeface="Tahoma" pitchFamily="34" charset="0"/>
              </a:rPr>
              <a:t/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          sited x 2015</a:t>
            </a:r>
          </a:p>
        </p:txBody>
      </p:sp>
      <p:sp>
        <p:nvSpPr>
          <p:cNvPr id="18" name="Rectangle 305"/>
          <p:cNvSpPr>
            <a:spLocks noChangeArrowheads="1"/>
          </p:cNvSpPr>
          <p:nvPr/>
        </p:nvSpPr>
        <p:spPr bwMode="auto">
          <a:xfrm>
            <a:off x="7200900" y="3629025"/>
            <a:ext cx="1651000" cy="3381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DE: </a:t>
            </a:r>
            <a:r>
              <a:rPr kumimoji="1" lang="en-US" sz="1000" b="1" dirty="0" smtClean="0">
                <a:latin typeface="Tahoma" pitchFamily="34" charset="0"/>
              </a:rPr>
              <a:t>3.5% </a:t>
            </a:r>
            <a:r>
              <a:rPr kumimoji="1" lang="en-US" sz="1000" b="1" dirty="0">
                <a:latin typeface="Tahoma" pitchFamily="34" charset="0"/>
              </a:rPr>
              <a:t>PV x </a:t>
            </a:r>
            <a:r>
              <a:rPr kumimoji="1" lang="en-US" sz="1000" b="1" dirty="0" smtClean="0">
                <a:latin typeface="Tahoma" pitchFamily="34" charset="0"/>
              </a:rPr>
              <a:t>2026;</a:t>
            </a:r>
            <a:endParaRPr kumimoji="1" lang="en-US" sz="1000" b="1" dirty="0">
              <a:latin typeface="Tahoma" pitchFamily="34" charset="0"/>
            </a:endParaRPr>
          </a:p>
          <a:p>
            <a:pPr algn="ctr" eaLnBrk="0" hangingPunct="0">
              <a:defRPr/>
            </a:pPr>
            <a:r>
              <a:rPr kumimoji="1" lang="en-US" sz="1000" dirty="0">
                <a:latin typeface="Tahoma" pitchFamily="34" charset="0"/>
              </a:rPr>
              <a:t> triple credit for PV</a:t>
            </a:r>
          </a:p>
        </p:txBody>
      </p:sp>
      <p:sp>
        <p:nvSpPr>
          <p:cNvPr id="19" name="Rectangle 306"/>
          <p:cNvSpPr>
            <a:spLocks noChangeArrowheads="1"/>
          </p:cNvSpPr>
          <p:nvPr/>
        </p:nvSpPr>
        <p:spPr bwMode="auto">
          <a:xfrm>
            <a:off x="5943600" y="1905000"/>
            <a:ext cx="1219200" cy="37465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400" b="1" dirty="0">
                <a:latin typeface="Tahoma" pitchFamily="34" charset="0"/>
              </a:rPr>
              <a:t> </a:t>
            </a:r>
            <a:r>
              <a:rPr kumimoji="1" lang="en-US" sz="1200" b="1" dirty="0">
                <a:latin typeface="Tahoma" pitchFamily="34" charset="0"/>
              </a:rPr>
              <a:t>NH: </a:t>
            </a:r>
            <a:r>
              <a:rPr kumimoji="1" lang="en-US" sz="1000" b="1" dirty="0">
                <a:latin typeface="Tahoma" pitchFamily="34" charset="0"/>
              </a:rPr>
              <a:t>0.3% solar-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     electric x 2014</a:t>
            </a:r>
          </a:p>
        </p:txBody>
      </p:sp>
      <p:sp>
        <p:nvSpPr>
          <p:cNvPr id="4124" name="Rectangle 307"/>
          <p:cNvSpPr>
            <a:spLocks noChangeArrowheads="1"/>
          </p:cNvSpPr>
          <p:nvPr/>
        </p:nvSpPr>
        <p:spPr bwMode="auto">
          <a:xfrm>
            <a:off x="7200900" y="3014663"/>
            <a:ext cx="1562100" cy="3444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NJ: </a:t>
            </a:r>
            <a:r>
              <a:rPr kumimoji="1" lang="en-US" sz="1000" b="1" dirty="0">
                <a:latin typeface="Tahoma" pitchFamily="34" charset="0"/>
              </a:rPr>
              <a:t>5,316 </a:t>
            </a:r>
            <a:r>
              <a:rPr kumimoji="1" lang="en-US" sz="1000" b="1" dirty="0" err="1">
                <a:latin typeface="Tahoma" pitchFamily="34" charset="0"/>
              </a:rPr>
              <a:t>GWh</a:t>
            </a:r>
            <a:r>
              <a:rPr kumimoji="1" lang="en-US" sz="1000" b="1" dirty="0">
                <a:latin typeface="Tahoma" pitchFamily="34" charset="0"/>
              </a:rPr>
              <a:t> solar-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         electric x 2026</a:t>
            </a:r>
          </a:p>
        </p:txBody>
      </p:sp>
      <p:sp>
        <p:nvSpPr>
          <p:cNvPr id="20" name="Rectangle 308"/>
          <p:cNvSpPr>
            <a:spLocks noChangeArrowheads="1"/>
          </p:cNvSpPr>
          <p:nvPr/>
        </p:nvSpPr>
        <p:spPr bwMode="auto">
          <a:xfrm>
            <a:off x="7200900" y="3400425"/>
            <a:ext cx="1422400" cy="18415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572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PA: </a:t>
            </a:r>
            <a:r>
              <a:rPr kumimoji="1" lang="en-US" sz="1000" b="1" dirty="0">
                <a:latin typeface="Tahoma" pitchFamily="34" charset="0"/>
              </a:rPr>
              <a:t>0.5% PV x </a:t>
            </a:r>
            <a:r>
              <a:rPr kumimoji="1" lang="en-US" sz="1000" b="1" dirty="0" smtClean="0">
                <a:latin typeface="Tahoma" pitchFamily="34" charset="0"/>
              </a:rPr>
              <a:t>2021</a:t>
            </a:r>
            <a:endParaRPr kumimoji="1" lang="en-US" sz="1000" b="1" dirty="0">
              <a:latin typeface="Tahoma" pitchFamily="34" charset="0"/>
            </a:endParaRPr>
          </a:p>
        </p:txBody>
      </p:sp>
      <p:sp>
        <p:nvSpPr>
          <p:cNvPr id="21" name="Rectangle 309"/>
          <p:cNvSpPr>
            <a:spLocks noChangeArrowheads="1"/>
          </p:cNvSpPr>
          <p:nvPr/>
        </p:nvSpPr>
        <p:spPr bwMode="auto">
          <a:xfrm>
            <a:off x="7197725" y="2406650"/>
            <a:ext cx="1641475" cy="18415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MA: </a:t>
            </a:r>
            <a:r>
              <a:rPr kumimoji="1" lang="en-US" sz="1000" b="1" dirty="0">
                <a:latin typeface="Tahoma" pitchFamily="34" charset="0"/>
              </a:rPr>
              <a:t>400 MW PV x 2020</a:t>
            </a:r>
          </a:p>
        </p:txBody>
      </p:sp>
      <p:sp>
        <p:nvSpPr>
          <p:cNvPr id="22" name="Rectangle 303"/>
          <p:cNvSpPr>
            <a:spLocks noChangeArrowheads="1"/>
          </p:cNvSpPr>
          <p:nvPr/>
        </p:nvSpPr>
        <p:spPr bwMode="auto">
          <a:xfrm>
            <a:off x="228600" y="2286000"/>
            <a:ext cx="1943100" cy="3698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kumimoji="1" lang="en-US" sz="1400" b="1" dirty="0">
                <a:latin typeface="Tahoma" pitchFamily="34" charset="0"/>
              </a:rPr>
              <a:t> </a:t>
            </a:r>
            <a:r>
              <a:rPr kumimoji="1" lang="en-US" sz="1200" b="1" dirty="0">
                <a:latin typeface="Tahoma" pitchFamily="34" charset="0"/>
              </a:rPr>
              <a:t>OR: </a:t>
            </a:r>
            <a:r>
              <a:rPr kumimoji="1" lang="en-US" sz="1000" b="1" dirty="0">
                <a:latin typeface="Tahoma" pitchFamily="34" charset="0"/>
              </a:rPr>
              <a:t>20 MW solar PV x 2020;</a:t>
            </a:r>
          </a:p>
          <a:p>
            <a:pPr eaLnBrk="0" hangingPunct="0">
              <a:defRPr/>
            </a:pPr>
            <a:r>
              <a:rPr kumimoji="1" lang="en-US" sz="1000" b="1" dirty="0">
                <a:latin typeface="Tahoma" pitchFamily="34" charset="0"/>
              </a:rPr>
              <a:t>           </a:t>
            </a:r>
            <a:r>
              <a:rPr kumimoji="1" lang="en-US" sz="1000" dirty="0">
                <a:latin typeface="Tahoma" pitchFamily="34" charset="0"/>
              </a:rPr>
              <a:t>double credit for PV</a:t>
            </a:r>
          </a:p>
        </p:txBody>
      </p:sp>
      <p:sp>
        <p:nvSpPr>
          <p:cNvPr id="23" name="Rectangle 300"/>
          <p:cNvSpPr>
            <a:spLocks noChangeArrowheads="1"/>
          </p:cNvSpPr>
          <p:nvPr/>
        </p:nvSpPr>
        <p:spPr bwMode="auto">
          <a:xfrm>
            <a:off x="4419600" y="3276600"/>
            <a:ext cx="914400" cy="3444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1200" b="1" dirty="0">
                <a:latin typeface="Tahoma" pitchFamily="34" charset="0"/>
              </a:rPr>
              <a:t> IL: </a:t>
            </a:r>
            <a:r>
              <a:rPr kumimoji="1" lang="en-US" sz="1000" b="1" dirty="0">
                <a:latin typeface="Tahoma" pitchFamily="34" charset="0"/>
              </a:rPr>
              <a:t>1</a:t>
            </a:r>
            <a:r>
              <a:rPr kumimoji="1" lang="en-US" sz="1200" b="1" dirty="0">
                <a:latin typeface="Tahoma" pitchFamily="34" charset="0"/>
              </a:rPr>
              <a:t>.</a:t>
            </a:r>
            <a:r>
              <a:rPr kumimoji="1" lang="en-US" sz="1000" b="1" dirty="0">
                <a:latin typeface="Tahoma" pitchFamily="34" charset="0"/>
              </a:rPr>
              <a:t>5% PV</a:t>
            </a:r>
            <a:br>
              <a:rPr kumimoji="1" lang="en-US" sz="1000" b="1" dirty="0">
                <a:latin typeface="Tahoma" pitchFamily="34" charset="0"/>
              </a:rPr>
            </a:br>
            <a:r>
              <a:rPr kumimoji="1" lang="en-US" sz="1000" b="1" dirty="0">
                <a:latin typeface="Tahoma" pitchFamily="34" charset="0"/>
              </a:rPr>
              <a:t>x 2025</a:t>
            </a:r>
          </a:p>
        </p:txBody>
      </p:sp>
      <p:sp>
        <p:nvSpPr>
          <p:cNvPr id="14428" name="Text Box 293"/>
          <p:cNvSpPr txBox="1">
            <a:spLocks noChangeArrowheads="1"/>
          </p:cNvSpPr>
          <p:nvPr/>
        </p:nvSpPr>
        <p:spPr bwMode="auto">
          <a:xfrm>
            <a:off x="5486400" y="3429000"/>
            <a:ext cx="838200" cy="3317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kumimoji="1" lang="en-US" sz="1200" b="1" i="1" dirty="0">
                <a:latin typeface="Tahoma" pitchFamily="34" charset="0"/>
              </a:rPr>
              <a:t>WV: </a:t>
            </a:r>
            <a:r>
              <a:rPr kumimoji="1" lang="en-US" sz="900" b="1" i="1" dirty="0">
                <a:latin typeface="Tahoma" pitchFamily="34" charset="0"/>
              </a:rPr>
              <a:t>various multipliers </a:t>
            </a:r>
          </a:p>
        </p:txBody>
      </p:sp>
      <p:sp>
        <p:nvSpPr>
          <p:cNvPr id="122" name="Text Box 221"/>
          <p:cNvSpPr txBox="1">
            <a:spLocks noChangeArrowheads="1"/>
          </p:cNvSpPr>
          <p:nvPr/>
        </p:nvSpPr>
        <p:spPr bwMode="auto">
          <a:xfrm>
            <a:off x="7086600" y="5200650"/>
            <a:ext cx="1905000" cy="1200329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Tahoma" pitchFamily="1" charset="0"/>
              </a:rPr>
              <a:t>16 </a:t>
            </a:r>
            <a:r>
              <a:rPr lang="en-US" sz="2400" b="1" dirty="0" smtClean="0">
                <a:latin typeface="Tahoma" pitchFamily="1" charset="0"/>
              </a:rPr>
              <a:t>states </a:t>
            </a:r>
            <a:r>
              <a:rPr lang="en-US" sz="1600" b="1" dirty="0">
                <a:latin typeface="Tahoma" pitchFamily="1" charset="0"/>
              </a:rPr>
              <a:t>+ DC have an RPS with solar/DG provisions</a:t>
            </a:r>
          </a:p>
        </p:txBody>
      </p:sp>
      <p:cxnSp>
        <p:nvCxnSpPr>
          <p:cNvPr id="14430" name="Straight Connector 212"/>
          <p:cNvCxnSpPr>
            <a:cxnSpLocks noChangeShapeType="1"/>
            <a:endCxn id="124" idx="1"/>
          </p:cNvCxnSpPr>
          <p:nvPr/>
        </p:nvCxnSpPr>
        <p:spPr bwMode="auto">
          <a:xfrm rot="16200000" flipH="1">
            <a:off x="6181725" y="3562348"/>
            <a:ext cx="955820" cy="51766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4" name="Oval 201"/>
          <p:cNvSpPr>
            <a:spLocks noChangeArrowheads="1"/>
          </p:cNvSpPr>
          <p:nvPr/>
        </p:nvSpPr>
        <p:spPr bwMode="auto">
          <a:xfrm>
            <a:off x="6884992" y="4265615"/>
            <a:ext cx="228600" cy="228600"/>
          </a:xfrm>
          <a:prstGeom prst="ellipse">
            <a:avLst/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25" name="TextBox 202"/>
          <p:cNvSpPr txBox="1">
            <a:spLocks noChangeArrowheads="1"/>
          </p:cNvSpPr>
          <p:nvPr/>
        </p:nvSpPr>
        <p:spPr bwMode="auto">
          <a:xfrm>
            <a:off x="6824669" y="4264746"/>
            <a:ext cx="3810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900" b="1" dirty="0">
                <a:latin typeface="+mj-lt"/>
              </a:rPr>
              <a:t>DC</a:t>
            </a:r>
          </a:p>
        </p:txBody>
      </p:sp>
      <p:pic>
        <p:nvPicPr>
          <p:cNvPr id="14433" name="Picture 115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838" y="6248400"/>
            <a:ext cx="371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4" name="Picture 116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83638" y="4208463"/>
            <a:ext cx="3730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5" name="Picture 117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429000"/>
            <a:ext cx="371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6" name="Picture 118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4203700"/>
            <a:ext cx="371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7" name="Picture 119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733800"/>
            <a:ext cx="373062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8" name="Picture 116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96338" y="2684463"/>
            <a:ext cx="3730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115" descr="water drop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33985" y="3962400"/>
            <a:ext cx="371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" name="Text Box 297"/>
          <p:cNvSpPr txBox="1">
            <a:spLocks noChangeArrowheads="1"/>
          </p:cNvSpPr>
          <p:nvPr/>
        </p:nvSpPr>
        <p:spPr bwMode="auto">
          <a:xfrm>
            <a:off x="3627580" y="6205965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†</a:t>
            </a:r>
            <a:r>
              <a:rPr lang="en-US" dirty="0"/>
              <a:t> </a:t>
            </a:r>
          </a:p>
        </p:txBody>
      </p:sp>
      <p:sp>
        <p:nvSpPr>
          <p:cNvPr id="118" name="Text Box 297"/>
          <p:cNvSpPr txBox="1">
            <a:spLocks noChangeArrowheads="1"/>
          </p:cNvSpPr>
          <p:nvPr/>
        </p:nvSpPr>
        <p:spPr bwMode="auto">
          <a:xfrm>
            <a:off x="8790708" y="3591792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†</a:t>
            </a:r>
            <a:r>
              <a:rPr lang="en-US" dirty="0"/>
              <a:t> </a:t>
            </a:r>
          </a:p>
        </p:txBody>
      </p:sp>
      <p:sp>
        <p:nvSpPr>
          <p:cNvPr id="119" name="Text Box 279"/>
          <p:cNvSpPr txBox="1">
            <a:spLocks noChangeArrowheads="1"/>
          </p:cNvSpPr>
          <p:nvPr/>
        </p:nvSpPr>
        <p:spPr bwMode="auto">
          <a:xfrm>
            <a:off x="3920832" y="6246088"/>
            <a:ext cx="2556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000" dirty="0" smtClean="0">
                <a:latin typeface="Tahoma" pitchFamily="34" charset="0"/>
              </a:rPr>
              <a:t>Delaware allows certain fuel cell systems to qualify for the PV carve-out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solar-map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solar-map</Template>
  <TotalTime>106</TotalTime>
  <Words>241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solar-map</vt:lpstr>
      <vt:lpstr>Slide 1</vt:lpstr>
    </vt:vector>
  </TitlesOfParts>
  <Company>NC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sdcross</dc:creator>
  <cp:lastModifiedBy>Justin Barnes</cp:lastModifiedBy>
  <cp:revision>17</cp:revision>
  <dcterms:created xsi:type="dcterms:W3CDTF">2011-02-04T16:45:04Z</dcterms:created>
  <dcterms:modified xsi:type="dcterms:W3CDTF">2011-08-02T14:19:14Z</dcterms:modified>
</cp:coreProperties>
</file>